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Canva Sans" panose="020B0604020202020204" charset="0"/>
      <p:regular r:id="rId28"/>
    </p:embeddedFont>
    <p:embeddedFont>
      <p:font typeface="DM Sans" pitchFamily="2" charset="0"/>
      <p:regular r:id="rId29"/>
    </p:embeddedFont>
    <p:embeddedFont>
      <p:font typeface="DM Sans Bold" charset="0"/>
      <p:regular r:id="rId30"/>
    </p:embeddedFont>
    <p:embeddedFont>
      <p:font typeface="DM Sans Italics" panose="020B0604020202020204" charset="0"/>
      <p:regular r:id="rId31"/>
    </p:embeddedFont>
    <p:embeddedFont>
      <p:font typeface="League Spartan" panose="020B0604020202020204" charset="0"/>
      <p:regular r:id="rId32"/>
    </p:embeddedFont>
    <p:embeddedFont>
      <p:font typeface="Now Bold" panose="020B0604020202020204" charset="0"/>
      <p:regular r:id="rId33"/>
    </p:embeddedFont>
    <p:embeddedFont>
      <p:font typeface="Open Sauce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korpinakos/LoRa-RSSI-Map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26.svg"/><Relationship Id="rId10" Type="http://schemas.openxmlformats.org/officeDocument/2006/relationships/image" Target="../media/image51.png"/><Relationship Id="rId4" Type="http://schemas.openxmlformats.org/officeDocument/2006/relationships/image" Target="../media/image25.png"/><Relationship Id="rId9" Type="http://schemas.openxmlformats.org/officeDocument/2006/relationships/image" Target="../media/image5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150.140.186.118:7101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5.jpeg"/><Relationship Id="rId7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86.png"/><Relationship Id="rId5" Type="http://schemas.openxmlformats.org/officeDocument/2006/relationships/image" Target="../media/image32.png"/><Relationship Id="rId10" Type="http://schemas.openxmlformats.org/officeDocument/2006/relationships/image" Target="../media/image85.png"/><Relationship Id="rId4" Type="http://schemas.openxmlformats.org/officeDocument/2006/relationships/image" Target="../media/image36.png"/><Relationship Id="rId9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dstergiopoulos/AutoSenseAnalytics" TargetMode="External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hyperlink" Target="http://labserver.sense-campus.gr:7101" TargetMode="External"/><Relationship Id="rId4" Type="http://schemas.openxmlformats.org/officeDocument/2006/relationships/image" Target="../media/image93.png"/><Relationship Id="rId9" Type="http://schemas.openxmlformats.org/officeDocument/2006/relationships/hyperlink" Target="https://youtu.be/UyGT7zMF970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sv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9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svg"/><Relationship Id="rId11" Type="http://schemas.openxmlformats.org/officeDocument/2006/relationships/image" Target="../media/image89.jpeg"/><Relationship Id="rId5" Type="http://schemas.openxmlformats.org/officeDocument/2006/relationships/image" Target="../media/image100.png"/><Relationship Id="rId10" Type="http://schemas.openxmlformats.org/officeDocument/2006/relationships/image" Target="../media/image105.svg"/><Relationship Id="rId4" Type="http://schemas.openxmlformats.org/officeDocument/2006/relationships/image" Target="../media/image99.svg"/><Relationship Id="rId9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svg"/><Relationship Id="rId3" Type="http://schemas.openxmlformats.org/officeDocument/2006/relationships/image" Target="../media/image99.sv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106.jpeg"/><Relationship Id="rId9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63873" r="-6387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2678878" y="8789692"/>
            <a:ext cx="7913921" cy="927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 data collection company utilizing vehicle mounted sensors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0079" y="3597287"/>
            <a:ext cx="7045911" cy="1719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57"/>
              </a:lnSpc>
              <a:spcBef>
                <a:spcPct val="0"/>
              </a:spcBef>
            </a:pPr>
            <a:r>
              <a:rPr lang="en-US" sz="1018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AutoSense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35029" y="5015606"/>
            <a:ext cx="7045911" cy="63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7"/>
              </a:lnSpc>
              <a:spcBef>
                <a:spcPct val="0"/>
              </a:spcBef>
            </a:pPr>
            <a:r>
              <a:rPr lang="en-US" sz="3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Analytics</a:t>
            </a:r>
          </a:p>
        </p:txBody>
      </p:sp>
      <p:sp>
        <p:nvSpPr>
          <p:cNvPr id="12" name="Freeform 12"/>
          <p:cNvSpPr/>
          <p:nvPr/>
        </p:nvSpPr>
        <p:spPr>
          <a:xfrm>
            <a:off x="572357" y="649592"/>
            <a:ext cx="1315444" cy="1225113"/>
          </a:xfrm>
          <a:custGeom>
            <a:avLst/>
            <a:gdLst/>
            <a:ahLst/>
            <a:cxnLst/>
            <a:rect l="l" t="t" r="r" b="b"/>
            <a:pathLst>
              <a:path w="1315444" h="1225113">
                <a:moveTo>
                  <a:pt x="0" y="0"/>
                </a:moveTo>
                <a:lnTo>
                  <a:pt x="1315444" y="0"/>
                </a:lnTo>
                <a:lnTo>
                  <a:pt x="1315444" y="1225113"/>
                </a:lnTo>
                <a:lnTo>
                  <a:pt x="0" y="1225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305" y="1861453"/>
            <a:ext cx="5696338" cy="7710963"/>
          </a:xfrm>
          <a:custGeom>
            <a:avLst/>
            <a:gdLst/>
            <a:ahLst/>
            <a:cxnLst/>
            <a:rect l="l" t="t" r="r" b="b"/>
            <a:pathLst>
              <a:path w="5696338" h="7710963">
                <a:moveTo>
                  <a:pt x="0" y="0"/>
                </a:moveTo>
                <a:lnTo>
                  <a:pt x="5696338" y="0"/>
                </a:lnTo>
                <a:lnTo>
                  <a:pt x="5696338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52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765752" y="751214"/>
            <a:ext cx="14925262" cy="61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LORA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33345" y="2314253"/>
            <a:ext cx="10590076" cy="6298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870" lvl="1" indent="-300935" algn="l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Using Arduino and Dragino for adding LoRaWAN connectivity </a:t>
            </a:r>
          </a:p>
          <a:p>
            <a:pPr algn="l">
              <a:lnSpc>
                <a:spcPts val="3847"/>
              </a:lnSpc>
            </a:pPr>
            <a:endParaRPr lang="en-US" sz="278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1870" lvl="1" indent="-300935" algn="l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</a:t>
            </a: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LoRa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packet is sent from Dragino containing its current </a:t>
            </a: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GPS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location </a:t>
            </a:r>
          </a:p>
          <a:p>
            <a:pPr algn="l">
              <a:lnSpc>
                <a:spcPts val="3847"/>
              </a:lnSpc>
            </a:pPr>
            <a:endParaRPr lang="en-US" sz="278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1870" lvl="1" indent="-300935" algn="l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LoRa antenna captures the LoRa signal and calculates the </a:t>
            </a: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RSSI </a:t>
            </a:r>
          </a:p>
          <a:p>
            <a:pPr algn="l">
              <a:lnSpc>
                <a:spcPts val="3847"/>
              </a:lnSpc>
            </a:pPr>
            <a:endParaRPr lang="en-US" sz="2787">
              <a:solidFill>
                <a:srgbClr val="9BC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1870" lvl="1" indent="-300935" algn="l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 </a:t>
            </a: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MQTT notification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is being published, containing GPS, Timestamp, LoRa RSSI</a:t>
            </a:r>
          </a:p>
          <a:p>
            <a:pPr algn="l">
              <a:lnSpc>
                <a:spcPts val="3847"/>
              </a:lnSpc>
            </a:pPr>
            <a:endParaRPr lang="en-US" sz="278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1870" lvl="1" indent="-300935" algn="l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Our </a:t>
            </a: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backend controller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has subscribed to the particular MQTT topic and posts the measurements to </a:t>
            </a: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FIWARE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58687" y="9778219"/>
            <a:ext cx="7829313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Utilized the work: </a:t>
            </a:r>
            <a:r>
              <a:rPr lang="en-US" sz="1887" u="sng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  <a:hlinkClick r:id="rId3" tooltip="https://github.com/Skorpinakos/LoRa-RSSI-Map"/>
              </a:rPr>
              <a:t>https://github.com/Skorpinakos/LoRa-RSSI-Map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724" y="2830189"/>
            <a:ext cx="6900244" cy="5175183"/>
          </a:xfrm>
          <a:custGeom>
            <a:avLst/>
            <a:gdLst/>
            <a:ahLst/>
            <a:cxnLst/>
            <a:rect l="l" t="t" r="r" b="b"/>
            <a:pathLst>
              <a:path w="6900244" h="5175183">
                <a:moveTo>
                  <a:pt x="0" y="0"/>
                </a:moveTo>
                <a:lnTo>
                  <a:pt x="6900243" y="0"/>
                </a:lnTo>
                <a:lnTo>
                  <a:pt x="6900243" y="5175183"/>
                </a:lnTo>
                <a:lnTo>
                  <a:pt x="0" y="5175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2807240" y="2017784"/>
            <a:ext cx="5256500" cy="7240516"/>
          </a:xfrm>
          <a:custGeom>
            <a:avLst/>
            <a:gdLst/>
            <a:ahLst/>
            <a:cxnLst/>
            <a:rect l="l" t="t" r="r" b="b"/>
            <a:pathLst>
              <a:path w="5256500" h="7240516">
                <a:moveTo>
                  <a:pt x="0" y="0"/>
                </a:moveTo>
                <a:lnTo>
                  <a:pt x="5256501" y="0"/>
                </a:lnTo>
                <a:lnTo>
                  <a:pt x="5256501" y="7240516"/>
                </a:lnTo>
                <a:lnTo>
                  <a:pt x="0" y="7240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480497" y="695372"/>
            <a:ext cx="14925262" cy="120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REAL DATA COLLECTION AT CAMPUS AND CITY CENTER </a:t>
            </a:r>
          </a:p>
        </p:txBody>
      </p:sp>
      <p:sp>
        <p:nvSpPr>
          <p:cNvPr id="5" name="Freeform 5"/>
          <p:cNvSpPr/>
          <p:nvPr/>
        </p:nvSpPr>
        <p:spPr>
          <a:xfrm>
            <a:off x="7207942" y="2799691"/>
            <a:ext cx="5418323" cy="5205681"/>
          </a:xfrm>
          <a:custGeom>
            <a:avLst/>
            <a:gdLst/>
            <a:ahLst/>
            <a:cxnLst/>
            <a:rect l="l" t="t" r="r" b="b"/>
            <a:pathLst>
              <a:path w="5418323" h="5205681">
                <a:moveTo>
                  <a:pt x="0" y="0"/>
                </a:moveTo>
                <a:lnTo>
                  <a:pt x="5418323" y="0"/>
                </a:lnTo>
                <a:lnTo>
                  <a:pt x="5418323" y="5205681"/>
                </a:lnTo>
                <a:lnTo>
                  <a:pt x="0" y="52056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976" t="-3435" r="-67534" b="-8358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1771" y="2310320"/>
            <a:ext cx="879219" cy="985598"/>
            <a:chOff x="0" y="0"/>
            <a:chExt cx="231564" cy="2595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564" cy="259581"/>
            </a:xfrm>
            <a:custGeom>
              <a:avLst/>
              <a:gdLst/>
              <a:ahLst/>
              <a:cxnLst/>
              <a:rect l="l" t="t" r="r" b="b"/>
              <a:pathLst>
                <a:path w="231564" h="259581">
                  <a:moveTo>
                    <a:pt x="115782" y="0"/>
                  </a:moveTo>
                  <a:lnTo>
                    <a:pt x="115782" y="0"/>
                  </a:lnTo>
                  <a:cubicBezTo>
                    <a:pt x="179727" y="0"/>
                    <a:pt x="231564" y="51837"/>
                    <a:pt x="231564" y="115782"/>
                  </a:cubicBezTo>
                  <a:lnTo>
                    <a:pt x="231564" y="143799"/>
                  </a:lnTo>
                  <a:cubicBezTo>
                    <a:pt x="231564" y="174507"/>
                    <a:pt x="219365" y="203956"/>
                    <a:pt x="197652" y="225670"/>
                  </a:cubicBezTo>
                  <a:cubicBezTo>
                    <a:pt x="175939" y="247383"/>
                    <a:pt x="146489" y="259581"/>
                    <a:pt x="115782" y="259581"/>
                  </a:cubicBezTo>
                  <a:lnTo>
                    <a:pt x="115782" y="259581"/>
                  </a:lnTo>
                  <a:cubicBezTo>
                    <a:pt x="85075" y="259581"/>
                    <a:pt x="55625" y="247383"/>
                    <a:pt x="33912" y="225670"/>
                  </a:cubicBezTo>
                  <a:cubicBezTo>
                    <a:pt x="12198" y="203956"/>
                    <a:pt x="0" y="174507"/>
                    <a:pt x="0" y="143799"/>
                  </a:cubicBezTo>
                  <a:lnTo>
                    <a:pt x="0" y="115782"/>
                  </a:lnTo>
                  <a:cubicBezTo>
                    <a:pt x="0" y="85075"/>
                    <a:pt x="12198" y="55625"/>
                    <a:pt x="33912" y="33912"/>
                  </a:cubicBezTo>
                  <a:cubicBezTo>
                    <a:pt x="55625" y="12198"/>
                    <a:pt x="85075" y="0"/>
                    <a:pt x="115782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1564" cy="297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1771" y="4057918"/>
            <a:ext cx="879219" cy="985598"/>
            <a:chOff x="0" y="0"/>
            <a:chExt cx="231564" cy="2595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564" cy="259581"/>
            </a:xfrm>
            <a:custGeom>
              <a:avLst/>
              <a:gdLst/>
              <a:ahLst/>
              <a:cxnLst/>
              <a:rect l="l" t="t" r="r" b="b"/>
              <a:pathLst>
                <a:path w="231564" h="259581">
                  <a:moveTo>
                    <a:pt x="115782" y="0"/>
                  </a:moveTo>
                  <a:lnTo>
                    <a:pt x="115782" y="0"/>
                  </a:lnTo>
                  <a:cubicBezTo>
                    <a:pt x="179727" y="0"/>
                    <a:pt x="231564" y="51837"/>
                    <a:pt x="231564" y="115782"/>
                  </a:cubicBezTo>
                  <a:lnTo>
                    <a:pt x="231564" y="143799"/>
                  </a:lnTo>
                  <a:cubicBezTo>
                    <a:pt x="231564" y="174507"/>
                    <a:pt x="219365" y="203956"/>
                    <a:pt x="197652" y="225670"/>
                  </a:cubicBezTo>
                  <a:cubicBezTo>
                    <a:pt x="175939" y="247383"/>
                    <a:pt x="146489" y="259581"/>
                    <a:pt x="115782" y="259581"/>
                  </a:cubicBezTo>
                  <a:lnTo>
                    <a:pt x="115782" y="259581"/>
                  </a:lnTo>
                  <a:cubicBezTo>
                    <a:pt x="85075" y="259581"/>
                    <a:pt x="55625" y="247383"/>
                    <a:pt x="33912" y="225670"/>
                  </a:cubicBezTo>
                  <a:cubicBezTo>
                    <a:pt x="12198" y="203956"/>
                    <a:pt x="0" y="174507"/>
                    <a:pt x="0" y="143799"/>
                  </a:cubicBezTo>
                  <a:lnTo>
                    <a:pt x="0" y="115782"/>
                  </a:lnTo>
                  <a:cubicBezTo>
                    <a:pt x="0" y="85075"/>
                    <a:pt x="12198" y="55625"/>
                    <a:pt x="33912" y="33912"/>
                  </a:cubicBezTo>
                  <a:cubicBezTo>
                    <a:pt x="55625" y="12198"/>
                    <a:pt x="85075" y="0"/>
                    <a:pt x="115782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1564" cy="297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872795" y="1324722"/>
            <a:ext cx="5402744" cy="2465002"/>
          </a:xfrm>
          <a:custGeom>
            <a:avLst/>
            <a:gdLst/>
            <a:ahLst/>
            <a:cxnLst/>
            <a:rect l="l" t="t" r="r" b="b"/>
            <a:pathLst>
              <a:path w="5402744" h="2465002">
                <a:moveTo>
                  <a:pt x="0" y="0"/>
                </a:moveTo>
                <a:lnTo>
                  <a:pt x="5402743" y="0"/>
                </a:lnTo>
                <a:lnTo>
                  <a:pt x="5402743" y="2465002"/>
                </a:lnTo>
                <a:lnTo>
                  <a:pt x="0" y="2465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956423" y="5805678"/>
            <a:ext cx="879219" cy="985598"/>
            <a:chOff x="0" y="0"/>
            <a:chExt cx="231564" cy="2595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1564" cy="259581"/>
            </a:xfrm>
            <a:custGeom>
              <a:avLst/>
              <a:gdLst/>
              <a:ahLst/>
              <a:cxnLst/>
              <a:rect l="l" t="t" r="r" b="b"/>
              <a:pathLst>
                <a:path w="231564" h="259581">
                  <a:moveTo>
                    <a:pt x="115782" y="0"/>
                  </a:moveTo>
                  <a:lnTo>
                    <a:pt x="115782" y="0"/>
                  </a:lnTo>
                  <a:cubicBezTo>
                    <a:pt x="179727" y="0"/>
                    <a:pt x="231564" y="51837"/>
                    <a:pt x="231564" y="115782"/>
                  </a:cubicBezTo>
                  <a:lnTo>
                    <a:pt x="231564" y="143799"/>
                  </a:lnTo>
                  <a:cubicBezTo>
                    <a:pt x="231564" y="174507"/>
                    <a:pt x="219365" y="203956"/>
                    <a:pt x="197652" y="225670"/>
                  </a:cubicBezTo>
                  <a:cubicBezTo>
                    <a:pt x="175939" y="247383"/>
                    <a:pt x="146489" y="259581"/>
                    <a:pt x="115782" y="259581"/>
                  </a:cubicBezTo>
                  <a:lnTo>
                    <a:pt x="115782" y="259581"/>
                  </a:lnTo>
                  <a:cubicBezTo>
                    <a:pt x="85075" y="259581"/>
                    <a:pt x="55625" y="247383"/>
                    <a:pt x="33912" y="225670"/>
                  </a:cubicBezTo>
                  <a:cubicBezTo>
                    <a:pt x="12198" y="203956"/>
                    <a:pt x="0" y="174507"/>
                    <a:pt x="0" y="143799"/>
                  </a:cubicBezTo>
                  <a:lnTo>
                    <a:pt x="0" y="115782"/>
                  </a:lnTo>
                  <a:cubicBezTo>
                    <a:pt x="0" y="85075"/>
                    <a:pt x="12198" y="55625"/>
                    <a:pt x="33912" y="33912"/>
                  </a:cubicBezTo>
                  <a:cubicBezTo>
                    <a:pt x="55625" y="12198"/>
                    <a:pt x="85075" y="0"/>
                    <a:pt x="115782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31564" cy="297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1771" y="7553438"/>
            <a:ext cx="879219" cy="985598"/>
            <a:chOff x="0" y="0"/>
            <a:chExt cx="231564" cy="2595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1564" cy="259581"/>
            </a:xfrm>
            <a:custGeom>
              <a:avLst/>
              <a:gdLst/>
              <a:ahLst/>
              <a:cxnLst/>
              <a:rect l="l" t="t" r="r" b="b"/>
              <a:pathLst>
                <a:path w="231564" h="259581">
                  <a:moveTo>
                    <a:pt x="115782" y="0"/>
                  </a:moveTo>
                  <a:lnTo>
                    <a:pt x="115782" y="0"/>
                  </a:lnTo>
                  <a:cubicBezTo>
                    <a:pt x="179727" y="0"/>
                    <a:pt x="231564" y="51837"/>
                    <a:pt x="231564" y="115782"/>
                  </a:cubicBezTo>
                  <a:lnTo>
                    <a:pt x="231564" y="143799"/>
                  </a:lnTo>
                  <a:cubicBezTo>
                    <a:pt x="231564" y="174507"/>
                    <a:pt x="219365" y="203956"/>
                    <a:pt x="197652" y="225670"/>
                  </a:cubicBezTo>
                  <a:cubicBezTo>
                    <a:pt x="175939" y="247383"/>
                    <a:pt x="146489" y="259581"/>
                    <a:pt x="115782" y="259581"/>
                  </a:cubicBezTo>
                  <a:lnTo>
                    <a:pt x="115782" y="259581"/>
                  </a:lnTo>
                  <a:cubicBezTo>
                    <a:pt x="85075" y="259581"/>
                    <a:pt x="55625" y="247383"/>
                    <a:pt x="33912" y="225670"/>
                  </a:cubicBezTo>
                  <a:cubicBezTo>
                    <a:pt x="12198" y="203956"/>
                    <a:pt x="0" y="174507"/>
                    <a:pt x="0" y="143799"/>
                  </a:cubicBezTo>
                  <a:lnTo>
                    <a:pt x="0" y="115782"/>
                  </a:lnTo>
                  <a:cubicBezTo>
                    <a:pt x="0" y="85075"/>
                    <a:pt x="12198" y="55625"/>
                    <a:pt x="33912" y="33912"/>
                  </a:cubicBezTo>
                  <a:cubicBezTo>
                    <a:pt x="55625" y="12198"/>
                    <a:pt x="85075" y="0"/>
                    <a:pt x="115782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31564" cy="297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4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8872795" y="4473759"/>
            <a:ext cx="3881399" cy="4784541"/>
          </a:xfrm>
          <a:custGeom>
            <a:avLst/>
            <a:gdLst/>
            <a:ahLst/>
            <a:cxnLst/>
            <a:rect l="l" t="t" r="r" b="b"/>
            <a:pathLst>
              <a:path w="3881399" h="4784541">
                <a:moveTo>
                  <a:pt x="0" y="0"/>
                </a:moveTo>
                <a:lnTo>
                  <a:pt x="3881399" y="0"/>
                </a:lnTo>
                <a:lnTo>
                  <a:pt x="3881399" y="4784541"/>
                </a:lnTo>
                <a:lnTo>
                  <a:pt x="0" y="4784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60" t="-2746" b="-721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3394059" y="5510214"/>
            <a:ext cx="4414552" cy="3090186"/>
          </a:xfrm>
          <a:custGeom>
            <a:avLst/>
            <a:gdLst/>
            <a:ahLst/>
            <a:cxnLst/>
            <a:rect l="l" t="t" r="r" b="b"/>
            <a:pathLst>
              <a:path w="4414552" h="3090186">
                <a:moveTo>
                  <a:pt x="0" y="0"/>
                </a:moveTo>
                <a:lnTo>
                  <a:pt x="4414552" y="0"/>
                </a:lnTo>
                <a:lnTo>
                  <a:pt x="4414552" y="3090186"/>
                </a:lnTo>
                <a:lnTo>
                  <a:pt x="0" y="3090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2949188" y="2310320"/>
            <a:ext cx="4859423" cy="2198889"/>
          </a:xfrm>
          <a:custGeom>
            <a:avLst/>
            <a:gdLst/>
            <a:ahLst/>
            <a:cxnLst/>
            <a:rect l="l" t="t" r="r" b="b"/>
            <a:pathLst>
              <a:path w="4859423" h="2198889">
                <a:moveTo>
                  <a:pt x="0" y="0"/>
                </a:moveTo>
                <a:lnTo>
                  <a:pt x="4859423" y="0"/>
                </a:lnTo>
                <a:lnTo>
                  <a:pt x="4859423" y="2198889"/>
                </a:lnTo>
                <a:lnTo>
                  <a:pt x="0" y="21988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TextBox 18"/>
          <p:cNvSpPr txBox="1"/>
          <p:nvPr/>
        </p:nvSpPr>
        <p:spPr>
          <a:xfrm>
            <a:off x="6636941" y="416579"/>
            <a:ext cx="4471707" cy="61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10364" y="2544470"/>
            <a:ext cx="4297968" cy="46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RSSI Heatmap Generation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97233" y="4292068"/>
            <a:ext cx="5812734" cy="46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IMU Data collection and processing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21885" y="5796941"/>
            <a:ext cx="5812734" cy="955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Combination of sensors (same interfaces)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97233" y="7544701"/>
            <a:ext cx="5812734" cy="955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Measurement interruptions due to shutdown or connection loss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2950" y="2240550"/>
            <a:ext cx="7728504" cy="4412057"/>
          </a:xfrm>
          <a:custGeom>
            <a:avLst/>
            <a:gdLst/>
            <a:ahLst/>
            <a:cxnLst/>
            <a:rect l="l" t="t" r="r" b="b"/>
            <a:pathLst>
              <a:path w="7728504" h="4412057">
                <a:moveTo>
                  <a:pt x="0" y="0"/>
                </a:moveTo>
                <a:lnTo>
                  <a:pt x="7728504" y="0"/>
                </a:lnTo>
                <a:lnTo>
                  <a:pt x="7728504" y="4412057"/>
                </a:lnTo>
                <a:lnTo>
                  <a:pt x="0" y="4412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05" t="-21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9144000" y="3418658"/>
            <a:ext cx="4788094" cy="5470421"/>
          </a:xfrm>
          <a:custGeom>
            <a:avLst/>
            <a:gdLst/>
            <a:ahLst/>
            <a:cxnLst/>
            <a:rect l="l" t="t" r="r" b="b"/>
            <a:pathLst>
              <a:path w="4788094" h="5470421">
                <a:moveTo>
                  <a:pt x="0" y="0"/>
                </a:moveTo>
                <a:lnTo>
                  <a:pt x="4788094" y="0"/>
                </a:lnTo>
                <a:lnTo>
                  <a:pt x="4788094" y="5470421"/>
                </a:lnTo>
                <a:lnTo>
                  <a:pt x="0" y="5470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1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9079035" y="7872083"/>
            <a:ext cx="670200" cy="921524"/>
          </a:xfrm>
          <a:custGeom>
            <a:avLst/>
            <a:gdLst/>
            <a:ahLst/>
            <a:cxnLst/>
            <a:rect l="l" t="t" r="r" b="b"/>
            <a:pathLst>
              <a:path w="670200" h="921524">
                <a:moveTo>
                  <a:pt x="0" y="0"/>
                </a:moveTo>
                <a:lnTo>
                  <a:pt x="670199" y="0"/>
                </a:lnTo>
                <a:lnTo>
                  <a:pt x="670199" y="921524"/>
                </a:lnTo>
                <a:lnTo>
                  <a:pt x="0" y="921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8332495" y="3661859"/>
            <a:ext cx="670200" cy="921524"/>
          </a:xfrm>
          <a:custGeom>
            <a:avLst/>
            <a:gdLst/>
            <a:ahLst/>
            <a:cxnLst/>
            <a:rect l="l" t="t" r="r" b="b"/>
            <a:pathLst>
              <a:path w="670200" h="921524">
                <a:moveTo>
                  <a:pt x="0" y="0"/>
                </a:moveTo>
                <a:lnTo>
                  <a:pt x="670199" y="0"/>
                </a:lnTo>
                <a:lnTo>
                  <a:pt x="670199" y="921524"/>
                </a:lnTo>
                <a:lnTo>
                  <a:pt x="0" y="921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 rot="-2052610">
            <a:off x="2047448" y="3386171"/>
            <a:ext cx="1722048" cy="1334587"/>
          </a:xfrm>
          <a:custGeom>
            <a:avLst/>
            <a:gdLst/>
            <a:ahLst/>
            <a:cxnLst/>
            <a:rect l="l" t="t" r="r" b="b"/>
            <a:pathLst>
              <a:path w="1722048" h="1334587">
                <a:moveTo>
                  <a:pt x="0" y="0"/>
                </a:moveTo>
                <a:lnTo>
                  <a:pt x="1722048" y="0"/>
                </a:lnTo>
                <a:lnTo>
                  <a:pt x="1722048" y="1334588"/>
                </a:lnTo>
                <a:lnTo>
                  <a:pt x="0" y="1334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-3712451">
            <a:off x="2647710" y="5915869"/>
            <a:ext cx="1866252" cy="527216"/>
          </a:xfrm>
          <a:custGeom>
            <a:avLst/>
            <a:gdLst/>
            <a:ahLst/>
            <a:cxnLst/>
            <a:rect l="l" t="t" r="r" b="b"/>
            <a:pathLst>
              <a:path w="1866252" h="527216">
                <a:moveTo>
                  <a:pt x="0" y="0"/>
                </a:moveTo>
                <a:lnTo>
                  <a:pt x="1866252" y="0"/>
                </a:lnTo>
                <a:lnTo>
                  <a:pt x="1866252" y="527217"/>
                </a:lnTo>
                <a:lnTo>
                  <a:pt x="0" y="527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rot="-7079336">
            <a:off x="4329606" y="5915377"/>
            <a:ext cx="1866252" cy="527216"/>
          </a:xfrm>
          <a:custGeom>
            <a:avLst/>
            <a:gdLst/>
            <a:ahLst/>
            <a:cxnLst/>
            <a:rect l="l" t="t" r="r" b="b"/>
            <a:pathLst>
              <a:path w="1866252" h="527216">
                <a:moveTo>
                  <a:pt x="0" y="0"/>
                </a:moveTo>
                <a:lnTo>
                  <a:pt x="1866252" y="0"/>
                </a:lnTo>
                <a:lnTo>
                  <a:pt x="1866252" y="527216"/>
                </a:lnTo>
                <a:lnTo>
                  <a:pt x="0" y="5272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4256939" y="5000906"/>
            <a:ext cx="335100" cy="460762"/>
          </a:xfrm>
          <a:custGeom>
            <a:avLst/>
            <a:gdLst/>
            <a:ahLst/>
            <a:cxnLst/>
            <a:rect l="l" t="t" r="r" b="b"/>
            <a:pathLst>
              <a:path w="335100" h="460762">
                <a:moveTo>
                  <a:pt x="0" y="0"/>
                </a:moveTo>
                <a:lnTo>
                  <a:pt x="335100" y="0"/>
                </a:lnTo>
                <a:lnTo>
                  <a:pt x="335100" y="460762"/>
                </a:lnTo>
                <a:lnTo>
                  <a:pt x="0" y="460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 rot="-4953015">
            <a:off x="12536956" y="4450642"/>
            <a:ext cx="1722048" cy="1334587"/>
          </a:xfrm>
          <a:custGeom>
            <a:avLst/>
            <a:gdLst/>
            <a:ahLst/>
            <a:cxnLst/>
            <a:rect l="l" t="t" r="r" b="b"/>
            <a:pathLst>
              <a:path w="1722048" h="1334587">
                <a:moveTo>
                  <a:pt x="0" y="0"/>
                </a:moveTo>
                <a:lnTo>
                  <a:pt x="1722048" y="0"/>
                </a:lnTo>
                <a:lnTo>
                  <a:pt x="1722048" y="1334587"/>
                </a:lnTo>
                <a:lnTo>
                  <a:pt x="0" y="1334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4821969">
            <a:off x="10779288" y="5548087"/>
            <a:ext cx="1866252" cy="527216"/>
          </a:xfrm>
          <a:custGeom>
            <a:avLst/>
            <a:gdLst/>
            <a:ahLst/>
            <a:cxnLst/>
            <a:rect l="l" t="t" r="r" b="b"/>
            <a:pathLst>
              <a:path w="1866252" h="527216">
                <a:moveTo>
                  <a:pt x="0" y="0"/>
                </a:moveTo>
                <a:lnTo>
                  <a:pt x="1866252" y="0"/>
                </a:lnTo>
                <a:lnTo>
                  <a:pt x="1866252" y="527216"/>
                </a:lnTo>
                <a:lnTo>
                  <a:pt x="0" y="5272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0699119" y="9258300"/>
            <a:ext cx="2428233" cy="859045"/>
          </a:xfrm>
          <a:custGeom>
            <a:avLst/>
            <a:gdLst/>
            <a:ahLst/>
            <a:cxnLst/>
            <a:rect l="l" t="t" r="r" b="b"/>
            <a:pathLst>
              <a:path w="2428233" h="859045">
                <a:moveTo>
                  <a:pt x="0" y="0"/>
                </a:moveTo>
                <a:lnTo>
                  <a:pt x="2428233" y="0"/>
                </a:lnTo>
                <a:lnTo>
                  <a:pt x="2428233" y="859045"/>
                </a:lnTo>
                <a:lnTo>
                  <a:pt x="0" y="8590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4432093" y="6246704"/>
            <a:ext cx="3411719" cy="2458227"/>
          </a:xfrm>
          <a:custGeom>
            <a:avLst/>
            <a:gdLst/>
            <a:ahLst/>
            <a:cxnLst/>
            <a:rect l="l" t="t" r="r" b="b"/>
            <a:pathLst>
              <a:path w="3411719" h="2458227">
                <a:moveTo>
                  <a:pt x="0" y="0"/>
                </a:moveTo>
                <a:lnTo>
                  <a:pt x="3411719" y="0"/>
                </a:lnTo>
                <a:lnTo>
                  <a:pt x="3411719" y="2458227"/>
                </a:lnTo>
                <a:lnTo>
                  <a:pt x="0" y="24582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76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14"/>
          <p:cNvSpPr txBox="1"/>
          <p:nvPr/>
        </p:nvSpPr>
        <p:spPr>
          <a:xfrm>
            <a:off x="1311418" y="572860"/>
            <a:ext cx="14925262" cy="61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4G SIGNAL COVERAGE RESULTS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27397" y="1623891"/>
            <a:ext cx="3016932" cy="46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7"/>
              </a:lnSpc>
              <a:spcBef>
                <a:spcPct val="0"/>
              </a:spcBef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Patras City Center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21534" y="2689497"/>
            <a:ext cx="3181759" cy="46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7"/>
              </a:lnSpc>
              <a:spcBef>
                <a:spcPct val="0"/>
              </a:spcBef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University Campus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2950" y="7088582"/>
            <a:ext cx="8261184" cy="180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0744" lvl="1" indent="-225372" algn="l">
              <a:lnSpc>
                <a:spcPts val="2881"/>
              </a:lnSpc>
              <a:buFont typeface="Arial"/>
              <a:buChar char="•"/>
            </a:pPr>
            <a:r>
              <a:rPr lang="en-US" sz="20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Stronger RSSI at open space areas</a:t>
            </a:r>
          </a:p>
          <a:p>
            <a:pPr marL="450744" lvl="1" indent="-225372" algn="l">
              <a:lnSpc>
                <a:spcPts val="2881"/>
              </a:lnSpc>
              <a:buFont typeface="Arial"/>
              <a:buChar char="•"/>
            </a:pPr>
            <a:r>
              <a:rPr lang="en-US" sz="20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Weaker signal in the center due to buildings (shadowing, blocking)</a:t>
            </a:r>
          </a:p>
          <a:p>
            <a:pPr marL="450744" lvl="1" indent="-225372" algn="l">
              <a:lnSpc>
                <a:spcPts val="2881"/>
              </a:lnSpc>
              <a:buFont typeface="Arial"/>
              <a:buChar char="•"/>
            </a:pPr>
            <a:r>
              <a:rPr lang="en-US" sz="20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Dasilio Patras, despite the location of the antennas, weaker signal due to height differences (possible no LOS)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32094" y="2979432"/>
            <a:ext cx="4036584" cy="1438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0744" lvl="1" indent="-225372" algn="l">
              <a:lnSpc>
                <a:spcPts val="2881"/>
              </a:lnSpc>
              <a:buFont typeface="Arial"/>
              <a:buChar char="•"/>
            </a:pPr>
            <a:r>
              <a:rPr lang="en-US" sz="20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Stronger 4G Signal at CEID  (due to LOS)</a:t>
            </a:r>
          </a:p>
          <a:p>
            <a:pPr marL="450744" lvl="1" indent="-225372" algn="l">
              <a:lnSpc>
                <a:spcPts val="2881"/>
              </a:lnSpc>
              <a:buFont typeface="Arial"/>
              <a:buChar char="•"/>
            </a:pPr>
            <a:r>
              <a:rPr lang="en-US" sz="20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Weaker Signal between buildings (near BA weak)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55273" y="1146807"/>
            <a:ext cx="3553644" cy="3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1"/>
              </a:lnSpc>
              <a:spcBef>
                <a:spcPct val="0"/>
              </a:spcBef>
            </a:pPr>
            <a:r>
              <a:rPr lang="en-US" sz="20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Using NOVA Cellular Network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216712"/>
            <a:ext cx="7574725" cy="5659299"/>
          </a:xfrm>
          <a:custGeom>
            <a:avLst/>
            <a:gdLst/>
            <a:ahLst/>
            <a:cxnLst/>
            <a:rect l="l" t="t" r="r" b="b"/>
            <a:pathLst>
              <a:path w="7574725" h="5659299">
                <a:moveTo>
                  <a:pt x="0" y="0"/>
                </a:moveTo>
                <a:lnTo>
                  <a:pt x="7574725" y="0"/>
                </a:lnTo>
                <a:lnTo>
                  <a:pt x="7574725" y="5659298"/>
                </a:lnTo>
                <a:lnTo>
                  <a:pt x="0" y="5659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70" r="-2598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9350628" y="3216712"/>
            <a:ext cx="8328551" cy="5659299"/>
          </a:xfrm>
          <a:custGeom>
            <a:avLst/>
            <a:gdLst/>
            <a:ahLst/>
            <a:cxnLst/>
            <a:rect l="l" t="t" r="r" b="b"/>
            <a:pathLst>
              <a:path w="8328551" h="5659299">
                <a:moveTo>
                  <a:pt x="0" y="0"/>
                </a:moveTo>
                <a:lnTo>
                  <a:pt x="8328551" y="0"/>
                </a:lnTo>
                <a:lnTo>
                  <a:pt x="8328551" y="5659298"/>
                </a:lnTo>
                <a:lnTo>
                  <a:pt x="0" y="5659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572" r="-518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3793767" y="6813957"/>
            <a:ext cx="4295778" cy="3132306"/>
          </a:xfrm>
          <a:custGeom>
            <a:avLst/>
            <a:gdLst/>
            <a:ahLst/>
            <a:cxnLst/>
            <a:rect l="l" t="t" r="r" b="b"/>
            <a:pathLst>
              <a:path w="4295778" h="3132306">
                <a:moveTo>
                  <a:pt x="0" y="0"/>
                </a:moveTo>
                <a:lnTo>
                  <a:pt x="4295778" y="0"/>
                </a:lnTo>
                <a:lnTo>
                  <a:pt x="4295778" y="3132306"/>
                </a:lnTo>
                <a:lnTo>
                  <a:pt x="0" y="3132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025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418823" y="573694"/>
            <a:ext cx="14925262" cy="61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ROAD DATA RESULTS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37590" y="1288439"/>
            <a:ext cx="3866183" cy="234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sz="13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Confirmed by photos taken by Rpi Camera Hat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18769" y="2342759"/>
            <a:ext cx="4551313" cy="486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5"/>
              </a:lnSpc>
              <a:spcBef>
                <a:spcPct val="0"/>
              </a:spcBef>
            </a:pPr>
            <a:r>
              <a:rPr lang="en-US" sz="2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Road Roughness Heatmap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16015" y="2342759"/>
            <a:ext cx="5125641" cy="486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5"/>
              </a:lnSpc>
              <a:spcBef>
                <a:spcPct val="0"/>
              </a:spcBef>
            </a:pPr>
            <a:r>
              <a:rPr lang="en-US" sz="2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Road Roughness Score Points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97074" y="9526883"/>
            <a:ext cx="5437882" cy="41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3"/>
              </a:lnSpc>
              <a:spcBef>
                <a:spcPct val="0"/>
              </a:spcBef>
            </a:pPr>
            <a:r>
              <a:rPr lang="en-US" sz="24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Image Confirmation at GPS locations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82162" y="2050583"/>
            <a:ext cx="4028782" cy="3765509"/>
          </a:xfrm>
          <a:custGeom>
            <a:avLst/>
            <a:gdLst/>
            <a:ahLst/>
            <a:cxnLst/>
            <a:rect l="l" t="t" r="r" b="b"/>
            <a:pathLst>
              <a:path w="4028782" h="3765509">
                <a:moveTo>
                  <a:pt x="0" y="0"/>
                </a:moveTo>
                <a:lnTo>
                  <a:pt x="4028782" y="0"/>
                </a:lnTo>
                <a:lnTo>
                  <a:pt x="4028782" y="3765509"/>
                </a:lnTo>
                <a:lnTo>
                  <a:pt x="0" y="3765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70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950006" y="2050583"/>
            <a:ext cx="3937712" cy="3765509"/>
          </a:xfrm>
          <a:custGeom>
            <a:avLst/>
            <a:gdLst/>
            <a:ahLst/>
            <a:cxnLst/>
            <a:rect l="l" t="t" r="r" b="b"/>
            <a:pathLst>
              <a:path w="3937712" h="3765509">
                <a:moveTo>
                  <a:pt x="0" y="0"/>
                </a:moveTo>
                <a:lnTo>
                  <a:pt x="3937712" y="0"/>
                </a:lnTo>
                <a:lnTo>
                  <a:pt x="3937712" y="3765509"/>
                </a:lnTo>
                <a:lnTo>
                  <a:pt x="0" y="3765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93828" y="2407286"/>
            <a:ext cx="4941243" cy="2736214"/>
          </a:xfrm>
          <a:custGeom>
            <a:avLst/>
            <a:gdLst/>
            <a:ahLst/>
            <a:cxnLst/>
            <a:rect l="l" t="t" r="r" b="b"/>
            <a:pathLst>
              <a:path w="4941243" h="2736214">
                <a:moveTo>
                  <a:pt x="0" y="0"/>
                </a:moveTo>
                <a:lnTo>
                  <a:pt x="4941244" y="0"/>
                </a:lnTo>
                <a:lnTo>
                  <a:pt x="4941244" y="2736214"/>
                </a:lnTo>
                <a:lnTo>
                  <a:pt x="0" y="273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841181" y="6563955"/>
            <a:ext cx="4046537" cy="3360874"/>
          </a:xfrm>
          <a:custGeom>
            <a:avLst/>
            <a:gdLst/>
            <a:ahLst/>
            <a:cxnLst/>
            <a:rect l="l" t="t" r="r" b="b"/>
            <a:pathLst>
              <a:path w="4046537" h="3360874">
                <a:moveTo>
                  <a:pt x="0" y="0"/>
                </a:moveTo>
                <a:lnTo>
                  <a:pt x="4046537" y="0"/>
                </a:lnTo>
                <a:lnTo>
                  <a:pt x="4046537" y="3360874"/>
                </a:lnTo>
                <a:lnTo>
                  <a:pt x="0" y="3360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285908" y="6887429"/>
            <a:ext cx="5049164" cy="2713925"/>
          </a:xfrm>
          <a:custGeom>
            <a:avLst/>
            <a:gdLst/>
            <a:ahLst/>
            <a:cxnLst/>
            <a:rect l="l" t="t" r="r" b="b"/>
            <a:pathLst>
              <a:path w="5049164" h="2713925">
                <a:moveTo>
                  <a:pt x="0" y="0"/>
                </a:moveTo>
                <a:lnTo>
                  <a:pt x="5049164" y="0"/>
                </a:lnTo>
                <a:lnTo>
                  <a:pt x="5049164" y="2713925"/>
                </a:lnTo>
                <a:lnTo>
                  <a:pt x="0" y="27139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3003231" y="2158054"/>
            <a:ext cx="4425261" cy="3234678"/>
          </a:xfrm>
          <a:custGeom>
            <a:avLst/>
            <a:gdLst/>
            <a:ahLst/>
            <a:cxnLst/>
            <a:rect l="l" t="t" r="r" b="b"/>
            <a:pathLst>
              <a:path w="4425261" h="3234678">
                <a:moveTo>
                  <a:pt x="0" y="0"/>
                </a:moveTo>
                <a:lnTo>
                  <a:pt x="4425262" y="0"/>
                </a:lnTo>
                <a:lnTo>
                  <a:pt x="4425262" y="3234678"/>
                </a:lnTo>
                <a:lnTo>
                  <a:pt x="0" y="32346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919" b="-691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3003231" y="6183137"/>
            <a:ext cx="4425261" cy="3075163"/>
          </a:xfrm>
          <a:custGeom>
            <a:avLst/>
            <a:gdLst/>
            <a:ahLst/>
            <a:cxnLst/>
            <a:rect l="l" t="t" r="r" b="b"/>
            <a:pathLst>
              <a:path w="4425261" h="3075163">
                <a:moveTo>
                  <a:pt x="0" y="0"/>
                </a:moveTo>
                <a:lnTo>
                  <a:pt x="4425262" y="0"/>
                </a:lnTo>
                <a:lnTo>
                  <a:pt x="4425262" y="3075163"/>
                </a:lnTo>
                <a:lnTo>
                  <a:pt x="0" y="30751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764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6796651" y="6492352"/>
            <a:ext cx="4114293" cy="3199567"/>
          </a:xfrm>
          <a:custGeom>
            <a:avLst/>
            <a:gdLst/>
            <a:ahLst/>
            <a:cxnLst/>
            <a:rect l="l" t="t" r="r" b="b"/>
            <a:pathLst>
              <a:path w="4114293" h="3199567">
                <a:moveTo>
                  <a:pt x="0" y="0"/>
                </a:moveTo>
                <a:lnTo>
                  <a:pt x="4114293" y="0"/>
                </a:lnTo>
                <a:lnTo>
                  <a:pt x="4114293" y="3199567"/>
                </a:lnTo>
                <a:lnTo>
                  <a:pt x="0" y="31995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564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6187412" y="6610412"/>
            <a:ext cx="5388084" cy="2963446"/>
          </a:xfrm>
          <a:custGeom>
            <a:avLst/>
            <a:gdLst/>
            <a:ahLst/>
            <a:cxnLst/>
            <a:rect l="l" t="t" r="r" b="b"/>
            <a:pathLst>
              <a:path w="5388084" h="2963446">
                <a:moveTo>
                  <a:pt x="0" y="0"/>
                </a:moveTo>
                <a:lnTo>
                  <a:pt x="5388084" y="0"/>
                </a:lnTo>
                <a:lnTo>
                  <a:pt x="5388084" y="2963446"/>
                </a:lnTo>
                <a:lnTo>
                  <a:pt x="0" y="29634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2955257" y="2407286"/>
            <a:ext cx="4864380" cy="2736214"/>
          </a:xfrm>
          <a:custGeom>
            <a:avLst/>
            <a:gdLst/>
            <a:ahLst/>
            <a:cxnLst/>
            <a:rect l="l" t="t" r="r" b="b"/>
            <a:pathLst>
              <a:path w="4864380" h="2736214">
                <a:moveTo>
                  <a:pt x="0" y="0"/>
                </a:moveTo>
                <a:lnTo>
                  <a:pt x="4864380" y="0"/>
                </a:lnTo>
                <a:lnTo>
                  <a:pt x="4864380" y="2736214"/>
                </a:lnTo>
                <a:lnTo>
                  <a:pt x="0" y="27362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2870896" y="6434060"/>
            <a:ext cx="4864380" cy="2736214"/>
          </a:xfrm>
          <a:custGeom>
            <a:avLst/>
            <a:gdLst/>
            <a:ahLst/>
            <a:cxnLst/>
            <a:rect l="l" t="t" r="r" b="b"/>
            <a:pathLst>
              <a:path w="4864380" h="2736214">
                <a:moveTo>
                  <a:pt x="0" y="0"/>
                </a:moveTo>
                <a:lnTo>
                  <a:pt x="4864380" y="0"/>
                </a:lnTo>
                <a:lnTo>
                  <a:pt x="4864380" y="2736214"/>
                </a:lnTo>
                <a:lnTo>
                  <a:pt x="0" y="27362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6642561" y="2407286"/>
            <a:ext cx="4864380" cy="2736214"/>
          </a:xfrm>
          <a:custGeom>
            <a:avLst/>
            <a:gdLst/>
            <a:ahLst/>
            <a:cxnLst/>
            <a:rect l="l" t="t" r="r" b="b"/>
            <a:pathLst>
              <a:path w="4864380" h="2736214">
                <a:moveTo>
                  <a:pt x="0" y="0"/>
                </a:moveTo>
                <a:lnTo>
                  <a:pt x="4864380" y="0"/>
                </a:lnTo>
                <a:lnTo>
                  <a:pt x="4864380" y="2736214"/>
                </a:lnTo>
                <a:lnTo>
                  <a:pt x="0" y="273621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14"/>
          <p:cNvSpPr txBox="1"/>
          <p:nvPr/>
        </p:nvSpPr>
        <p:spPr>
          <a:xfrm>
            <a:off x="1418823" y="573694"/>
            <a:ext cx="14925262" cy="61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ROAD DATA RESULTS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37590" y="1288439"/>
            <a:ext cx="3866183" cy="234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sz="13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Confirmed by photos taken by Rpi Camera Hat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76520" y="5656159"/>
            <a:ext cx="3278684" cy="234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5"/>
              </a:lnSpc>
              <a:spcBef>
                <a:spcPct val="0"/>
              </a:spcBef>
            </a:pPr>
            <a:r>
              <a:rPr lang="en-US" sz="13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Korinthou Road: Double-parked vehicles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12331" y="6832349"/>
            <a:ext cx="4921527" cy="2716797"/>
          </a:xfrm>
          <a:custGeom>
            <a:avLst/>
            <a:gdLst/>
            <a:ahLst/>
            <a:cxnLst/>
            <a:rect l="l" t="t" r="r" b="b"/>
            <a:pathLst>
              <a:path w="4921527" h="2716797">
                <a:moveTo>
                  <a:pt x="0" y="0"/>
                </a:moveTo>
                <a:lnTo>
                  <a:pt x="4921527" y="0"/>
                </a:lnTo>
                <a:lnTo>
                  <a:pt x="4921527" y="2716796"/>
                </a:lnTo>
                <a:lnTo>
                  <a:pt x="0" y="271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355434" y="8904024"/>
            <a:ext cx="3192296" cy="979961"/>
          </a:xfrm>
          <a:custGeom>
            <a:avLst/>
            <a:gdLst/>
            <a:ahLst/>
            <a:cxnLst/>
            <a:rect l="l" t="t" r="r" b="b"/>
            <a:pathLst>
              <a:path w="3192296" h="979961">
                <a:moveTo>
                  <a:pt x="0" y="0"/>
                </a:moveTo>
                <a:lnTo>
                  <a:pt x="3192296" y="0"/>
                </a:lnTo>
                <a:lnTo>
                  <a:pt x="3192296" y="979961"/>
                </a:lnTo>
                <a:lnTo>
                  <a:pt x="0" y="979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1188898" y="2269402"/>
            <a:ext cx="10493233" cy="6421679"/>
            <a:chOff x="0" y="0"/>
            <a:chExt cx="13990978" cy="85622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90978" cy="8562239"/>
            </a:xfrm>
            <a:custGeom>
              <a:avLst/>
              <a:gdLst/>
              <a:ahLst/>
              <a:cxnLst/>
              <a:rect l="l" t="t" r="r" b="b"/>
              <a:pathLst>
                <a:path w="13990978" h="8562239">
                  <a:moveTo>
                    <a:pt x="0" y="0"/>
                  </a:moveTo>
                  <a:lnTo>
                    <a:pt x="13990978" y="0"/>
                  </a:lnTo>
                  <a:lnTo>
                    <a:pt x="13990978" y="8562239"/>
                  </a:lnTo>
                  <a:lnTo>
                    <a:pt x="0" y="85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8625688" y="1936377"/>
              <a:ext cx="415056" cy="570702"/>
            </a:xfrm>
            <a:custGeom>
              <a:avLst/>
              <a:gdLst/>
              <a:ahLst/>
              <a:cxnLst/>
              <a:rect l="l" t="t" r="r" b="b"/>
              <a:pathLst>
                <a:path w="415056" h="570702">
                  <a:moveTo>
                    <a:pt x="0" y="0"/>
                  </a:moveTo>
                  <a:lnTo>
                    <a:pt x="415056" y="0"/>
                  </a:lnTo>
                  <a:lnTo>
                    <a:pt x="415056" y="570702"/>
                  </a:lnTo>
                  <a:lnTo>
                    <a:pt x="0" y="570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11418" y="572860"/>
            <a:ext cx="14925262" cy="61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LORA SIGNAL COVERAGE 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10873" y="3274786"/>
            <a:ext cx="5381238" cy="2283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630" lvl="1" indent="-237815" algn="just">
              <a:lnSpc>
                <a:spcPts val="3040"/>
              </a:lnSpc>
              <a:buFont typeface="Arial"/>
              <a:buChar char="•"/>
            </a:pPr>
            <a:r>
              <a:rPr lang="en-US" sz="220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Stronger LoRa Signal at ECE Parking (IoT Sensors)</a:t>
            </a:r>
          </a:p>
          <a:p>
            <a:pPr algn="just">
              <a:lnSpc>
                <a:spcPts val="3040"/>
              </a:lnSpc>
            </a:pPr>
            <a:endParaRPr lang="en-US" sz="2203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75630" lvl="1" indent="-237815" algn="just">
              <a:lnSpc>
                <a:spcPts val="3040"/>
              </a:lnSpc>
              <a:buFont typeface="Arial"/>
              <a:buChar char="•"/>
            </a:pPr>
            <a:r>
              <a:rPr lang="en-US" sz="220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Weaker Signal near Political Engineering Building</a:t>
            </a:r>
          </a:p>
          <a:p>
            <a:pPr algn="l">
              <a:lnSpc>
                <a:spcPts val="3040"/>
              </a:lnSpc>
            </a:pPr>
            <a:endParaRPr lang="en-US" sz="2203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1445" y="1579731"/>
            <a:ext cx="879219" cy="985598"/>
            <a:chOff x="0" y="0"/>
            <a:chExt cx="231564" cy="2595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1564" cy="259581"/>
            </a:xfrm>
            <a:custGeom>
              <a:avLst/>
              <a:gdLst/>
              <a:ahLst/>
              <a:cxnLst/>
              <a:rect l="l" t="t" r="r" b="b"/>
              <a:pathLst>
                <a:path w="231564" h="259581">
                  <a:moveTo>
                    <a:pt x="115782" y="0"/>
                  </a:moveTo>
                  <a:lnTo>
                    <a:pt x="115782" y="0"/>
                  </a:lnTo>
                  <a:cubicBezTo>
                    <a:pt x="179727" y="0"/>
                    <a:pt x="231564" y="51837"/>
                    <a:pt x="231564" y="115782"/>
                  </a:cubicBezTo>
                  <a:lnTo>
                    <a:pt x="231564" y="143799"/>
                  </a:lnTo>
                  <a:cubicBezTo>
                    <a:pt x="231564" y="174507"/>
                    <a:pt x="219365" y="203956"/>
                    <a:pt x="197652" y="225670"/>
                  </a:cubicBezTo>
                  <a:cubicBezTo>
                    <a:pt x="175939" y="247383"/>
                    <a:pt x="146489" y="259581"/>
                    <a:pt x="115782" y="259581"/>
                  </a:cubicBezTo>
                  <a:lnTo>
                    <a:pt x="115782" y="259581"/>
                  </a:lnTo>
                  <a:cubicBezTo>
                    <a:pt x="85075" y="259581"/>
                    <a:pt x="55625" y="247383"/>
                    <a:pt x="33912" y="225670"/>
                  </a:cubicBezTo>
                  <a:cubicBezTo>
                    <a:pt x="12198" y="203956"/>
                    <a:pt x="0" y="174507"/>
                    <a:pt x="0" y="143799"/>
                  </a:cubicBezTo>
                  <a:lnTo>
                    <a:pt x="0" y="115782"/>
                  </a:lnTo>
                  <a:cubicBezTo>
                    <a:pt x="0" y="85075"/>
                    <a:pt x="12198" y="55625"/>
                    <a:pt x="33912" y="33912"/>
                  </a:cubicBezTo>
                  <a:cubicBezTo>
                    <a:pt x="55625" y="12198"/>
                    <a:pt x="85075" y="0"/>
                    <a:pt x="115782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1564" cy="297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64840" y="1579731"/>
            <a:ext cx="879219" cy="985598"/>
            <a:chOff x="0" y="0"/>
            <a:chExt cx="231564" cy="2595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564" cy="259581"/>
            </a:xfrm>
            <a:custGeom>
              <a:avLst/>
              <a:gdLst/>
              <a:ahLst/>
              <a:cxnLst/>
              <a:rect l="l" t="t" r="r" b="b"/>
              <a:pathLst>
                <a:path w="231564" h="259581">
                  <a:moveTo>
                    <a:pt x="115782" y="0"/>
                  </a:moveTo>
                  <a:lnTo>
                    <a:pt x="115782" y="0"/>
                  </a:lnTo>
                  <a:cubicBezTo>
                    <a:pt x="179727" y="0"/>
                    <a:pt x="231564" y="51837"/>
                    <a:pt x="231564" y="115782"/>
                  </a:cubicBezTo>
                  <a:lnTo>
                    <a:pt x="231564" y="143799"/>
                  </a:lnTo>
                  <a:cubicBezTo>
                    <a:pt x="231564" y="174507"/>
                    <a:pt x="219365" y="203956"/>
                    <a:pt x="197652" y="225670"/>
                  </a:cubicBezTo>
                  <a:cubicBezTo>
                    <a:pt x="175939" y="247383"/>
                    <a:pt x="146489" y="259581"/>
                    <a:pt x="115782" y="259581"/>
                  </a:cubicBezTo>
                  <a:lnTo>
                    <a:pt x="115782" y="259581"/>
                  </a:lnTo>
                  <a:cubicBezTo>
                    <a:pt x="85075" y="259581"/>
                    <a:pt x="55625" y="247383"/>
                    <a:pt x="33912" y="225670"/>
                  </a:cubicBezTo>
                  <a:cubicBezTo>
                    <a:pt x="12198" y="203956"/>
                    <a:pt x="0" y="174507"/>
                    <a:pt x="0" y="143799"/>
                  </a:cubicBezTo>
                  <a:lnTo>
                    <a:pt x="0" y="115782"/>
                  </a:lnTo>
                  <a:cubicBezTo>
                    <a:pt x="0" y="85075"/>
                    <a:pt x="12198" y="55625"/>
                    <a:pt x="33912" y="33912"/>
                  </a:cubicBezTo>
                  <a:cubicBezTo>
                    <a:pt x="55625" y="12198"/>
                    <a:pt x="85075" y="0"/>
                    <a:pt x="115782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1564" cy="297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675017" y="1618619"/>
            <a:ext cx="879219" cy="985598"/>
            <a:chOff x="0" y="0"/>
            <a:chExt cx="231564" cy="2595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1564" cy="259581"/>
            </a:xfrm>
            <a:custGeom>
              <a:avLst/>
              <a:gdLst/>
              <a:ahLst/>
              <a:cxnLst/>
              <a:rect l="l" t="t" r="r" b="b"/>
              <a:pathLst>
                <a:path w="231564" h="259581">
                  <a:moveTo>
                    <a:pt x="115782" y="0"/>
                  </a:moveTo>
                  <a:lnTo>
                    <a:pt x="115782" y="0"/>
                  </a:lnTo>
                  <a:cubicBezTo>
                    <a:pt x="179727" y="0"/>
                    <a:pt x="231564" y="51837"/>
                    <a:pt x="231564" y="115782"/>
                  </a:cubicBezTo>
                  <a:lnTo>
                    <a:pt x="231564" y="143799"/>
                  </a:lnTo>
                  <a:cubicBezTo>
                    <a:pt x="231564" y="174507"/>
                    <a:pt x="219365" y="203956"/>
                    <a:pt x="197652" y="225670"/>
                  </a:cubicBezTo>
                  <a:cubicBezTo>
                    <a:pt x="175939" y="247383"/>
                    <a:pt x="146489" y="259581"/>
                    <a:pt x="115782" y="259581"/>
                  </a:cubicBezTo>
                  <a:lnTo>
                    <a:pt x="115782" y="259581"/>
                  </a:lnTo>
                  <a:cubicBezTo>
                    <a:pt x="85075" y="259581"/>
                    <a:pt x="55625" y="247383"/>
                    <a:pt x="33912" y="225670"/>
                  </a:cubicBezTo>
                  <a:cubicBezTo>
                    <a:pt x="12198" y="203956"/>
                    <a:pt x="0" y="174507"/>
                    <a:pt x="0" y="143799"/>
                  </a:cubicBezTo>
                  <a:lnTo>
                    <a:pt x="0" y="115782"/>
                  </a:lnTo>
                  <a:cubicBezTo>
                    <a:pt x="0" y="85075"/>
                    <a:pt x="12198" y="55625"/>
                    <a:pt x="33912" y="33912"/>
                  </a:cubicBezTo>
                  <a:cubicBezTo>
                    <a:pt x="55625" y="12198"/>
                    <a:pt x="85075" y="0"/>
                    <a:pt x="115782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31564" cy="297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8270170" y="3452824"/>
            <a:ext cx="9894047" cy="5132537"/>
          </a:xfrm>
          <a:custGeom>
            <a:avLst/>
            <a:gdLst/>
            <a:ahLst/>
            <a:cxnLst/>
            <a:rect l="l" t="t" r="r" b="b"/>
            <a:pathLst>
              <a:path w="9894047" h="5132537">
                <a:moveTo>
                  <a:pt x="0" y="0"/>
                </a:moveTo>
                <a:lnTo>
                  <a:pt x="9894047" y="0"/>
                </a:lnTo>
                <a:lnTo>
                  <a:pt x="9894047" y="5132537"/>
                </a:lnTo>
                <a:lnTo>
                  <a:pt x="0" y="5132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421445" y="4351519"/>
            <a:ext cx="7411436" cy="3335146"/>
          </a:xfrm>
          <a:custGeom>
            <a:avLst/>
            <a:gdLst/>
            <a:ahLst/>
            <a:cxnLst/>
            <a:rect l="l" t="t" r="r" b="b"/>
            <a:pathLst>
              <a:path w="7411436" h="3335146">
                <a:moveTo>
                  <a:pt x="0" y="0"/>
                </a:moveTo>
                <a:lnTo>
                  <a:pt x="7411436" y="0"/>
                </a:lnTo>
                <a:lnTo>
                  <a:pt x="7411436" y="3335147"/>
                </a:lnTo>
                <a:lnTo>
                  <a:pt x="0" y="3335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1681369" y="584757"/>
            <a:ext cx="14925262" cy="61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LIVE DEMO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6872" y="1813881"/>
            <a:ext cx="4297968" cy="46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>
                <a:solidFill>
                  <a:srgbClr val="35B8EC"/>
                </a:solidFill>
                <a:latin typeface="DM Sans"/>
                <a:ea typeface="DM Sans"/>
                <a:cs typeface="DM Sans"/>
                <a:sym typeface="DM Sans"/>
              </a:rPr>
              <a:t>Simulation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of 7 cars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06009" y="1609881"/>
            <a:ext cx="5096966" cy="955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>
                <a:solidFill>
                  <a:srgbClr val="35B8EC"/>
                </a:solidFill>
                <a:latin typeface="DM Sans"/>
                <a:ea typeface="DM Sans"/>
                <a:cs typeface="DM Sans"/>
                <a:sym typeface="DM Sans"/>
              </a:rPr>
              <a:t>Fake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data </a:t>
            </a:r>
            <a:r>
              <a:rPr lang="en-US" sz="2787">
                <a:solidFill>
                  <a:srgbClr val="35B8EC"/>
                </a:solidFill>
                <a:latin typeface="DM Sans"/>
                <a:ea typeface="DM Sans"/>
                <a:cs typeface="DM Sans"/>
                <a:sym typeface="DM Sans"/>
              </a:rPr>
              <a:t>generator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based on our real measurements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16187" y="1570994"/>
            <a:ext cx="4248030" cy="955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>
                <a:solidFill>
                  <a:srgbClr val="35B8EC"/>
                </a:solidFill>
                <a:latin typeface="DM Sans"/>
                <a:ea typeface="DM Sans"/>
                <a:cs typeface="DM Sans"/>
                <a:sym typeface="DM Sans"/>
              </a:rPr>
              <a:t>Parametric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customizable </a:t>
            </a:r>
            <a:r>
              <a:rPr lang="en-US" sz="2787">
                <a:solidFill>
                  <a:srgbClr val="35B8EC"/>
                </a:solidFill>
                <a:latin typeface="DM Sans"/>
                <a:ea typeface="DM Sans"/>
                <a:cs typeface="DM Sans"/>
                <a:sym typeface="DM Sans"/>
              </a:rPr>
              <a:t>Dashboard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787">
                <a:solidFill>
                  <a:srgbClr val="35B8EC"/>
                </a:solidFill>
                <a:latin typeface="DM Sans"/>
                <a:ea typeface="DM Sans"/>
                <a:cs typeface="DM Sans"/>
                <a:sym typeface="DM Sans"/>
              </a:rPr>
              <a:t>Live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1369" y="416579"/>
            <a:ext cx="14925262" cy="61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WEBSITE: STRUCTURE AND FEATURES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01819" y="2014742"/>
            <a:ext cx="1378593" cy="1251931"/>
            <a:chOff x="0" y="0"/>
            <a:chExt cx="363086" cy="3297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3086" cy="329727"/>
            </a:xfrm>
            <a:custGeom>
              <a:avLst/>
              <a:gdLst/>
              <a:ahLst/>
              <a:cxnLst/>
              <a:rect l="l" t="t" r="r" b="b"/>
              <a:pathLst>
                <a:path w="363086" h="329727">
                  <a:moveTo>
                    <a:pt x="164863" y="0"/>
                  </a:moveTo>
                  <a:lnTo>
                    <a:pt x="198223" y="0"/>
                  </a:lnTo>
                  <a:cubicBezTo>
                    <a:pt x="241947" y="0"/>
                    <a:pt x="283881" y="17369"/>
                    <a:pt x="314799" y="48287"/>
                  </a:cubicBezTo>
                  <a:cubicBezTo>
                    <a:pt x="345717" y="79205"/>
                    <a:pt x="363086" y="121139"/>
                    <a:pt x="363086" y="164863"/>
                  </a:cubicBezTo>
                  <a:lnTo>
                    <a:pt x="363086" y="164863"/>
                  </a:lnTo>
                  <a:cubicBezTo>
                    <a:pt x="363086" y="255915"/>
                    <a:pt x="289274" y="329727"/>
                    <a:pt x="198223" y="329727"/>
                  </a:cubicBezTo>
                  <a:lnTo>
                    <a:pt x="164863" y="329727"/>
                  </a:lnTo>
                  <a:cubicBezTo>
                    <a:pt x="73812" y="329727"/>
                    <a:pt x="0" y="255915"/>
                    <a:pt x="0" y="164863"/>
                  </a:cubicBezTo>
                  <a:lnTo>
                    <a:pt x="0" y="164863"/>
                  </a:lnTo>
                  <a:cubicBezTo>
                    <a:pt x="0" y="73812"/>
                    <a:pt x="73812" y="0"/>
                    <a:pt x="164863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3086" cy="367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37363" y="1896283"/>
            <a:ext cx="10590076" cy="1441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 b="1">
                <a:solidFill>
                  <a:srgbClr val="56AEFF"/>
                </a:solidFill>
                <a:latin typeface="DM Sans Bold"/>
                <a:ea typeface="DM Sans Bold"/>
                <a:cs typeface="DM Sans Bold"/>
                <a:sym typeface="DM Sans Bold"/>
              </a:rPr>
              <a:t>Company Website</a:t>
            </a:r>
            <a:r>
              <a:rPr lang="en-US" sz="2787">
                <a:solidFill>
                  <a:srgbClr val="35B8EC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(publicly accessed)</a:t>
            </a:r>
          </a:p>
          <a:p>
            <a:pPr marL="601870" lvl="1" indent="-300935" algn="l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Info/Contact etc.</a:t>
            </a:r>
          </a:p>
          <a:p>
            <a:pPr marL="601870" lvl="1" indent="-300935" algn="l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Login/Register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970961" y="3266672"/>
            <a:ext cx="1378593" cy="1251931"/>
            <a:chOff x="0" y="0"/>
            <a:chExt cx="363086" cy="3297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3086" cy="329727"/>
            </a:xfrm>
            <a:custGeom>
              <a:avLst/>
              <a:gdLst/>
              <a:ahLst/>
              <a:cxnLst/>
              <a:rect l="l" t="t" r="r" b="b"/>
              <a:pathLst>
                <a:path w="363086" h="329727">
                  <a:moveTo>
                    <a:pt x="164863" y="0"/>
                  </a:moveTo>
                  <a:lnTo>
                    <a:pt x="198223" y="0"/>
                  </a:lnTo>
                  <a:cubicBezTo>
                    <a:pt x="241947" y="0"/>
                    <a:pt x="283881" y="17369"/>
                    <a:pt x="314799" y="48287"/>
                  </a:cubicBezTo>
                  <a:cubicBezTo>
                    <a:pt x="345717" y="79205"/>
                    <a:pt x="363086" y="121139"/>
                    <a:pt x="363086" y="164863"/>
                  </a:cubicBezTo>
                  <a:lnTo>
                    <a:pt x="363086" y="164863"/>
                  </a:lnTo>
                  <a:cubicBezTo>
                    <a:pt x="363086" y="255915"/>
                    <a:pt x="289274" y="329727"/>
                    <a:pt x="198223" y="329727"/>
                  </a:cubicBezTo>
                  <a:lnTo>
                    <a:pt x="164863" y="329727"/>
                  </a:lnTo>
                  <a:cubicBezTo>
                    <a:pt x="73812" y="329727"/>
                    <a:pt x="0" y="255915"/>
                    <a:pt x="0" y="164863"/>
                  </a:cubicBezTo>
                  <a:lnTo>
                    <a:pt x="0" y="164863"/>
                  </a:lnTo>
                  <a:cubicBezTo>
                    <a:pt x="0" y="73812"/>
                    <a:pt x="73812" y="0"/>
                    <a:pt x="164863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63086" cy="367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360916" y="2905326"/>
            <a:ext cx="6446409" cy="1926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 b="1">
                <a:solidFill>
                  <a:srgbClr val="56AEFF"/>
                </a:solidFill>
                <a:latin typeface="DM Sans Bold"/>
                <a:ea typeface="DM Sans Bold"/>
                <a:cs typeface="DM Sans Bold"/>
                <a:sym typeface="DM Sans Bold"/>
              </a:rPr>
              <a:t>Admin Portal</a:t>
            </a:r>
          </a:p>
          <a:p>
            <a:pPr marL="601870" lvl="1" indent="-300935" algn="l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Manage 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users and projects</a:t>
            </a:r>
          </a:p>
          <a:p>
            <a:pPr marL="601870" lvl="1" indent="-300935" algn="l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Monitor 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Live Status</a:t>
            </a:r>
          </a:p>
          <a:p>
            <a:pPr marL="601870" lvl="1" indent="-300935" algn="l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Access to all projects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01819" y="5139858"/>
            <a:ext cx="1378593" cy="1251931"/>
            <a:chOff x="0" y="0"/>
            <a:chExt cx="363086" cy="3297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3086" cy="329727"/>
            </a:xfrm>
            <a:custGeom>
              <a:avLst/>
              <a:gdLst/>
              <a:ahLst/>
              <a:cxnLst/>
              <a:rect l="l" t="t" r="r" b="b"/>
              <a:pathLst>
                <a:path w="363086" h="329727">
                  <a:moveTo>
                    <a:pt x="164863" y="0"/>
                  </a:moveTo>
                  <a:lnTo>
                    <a:pt x="198223" y="0"/>
                  </a:lnTo>
                  <a:cubicBezTo>
                    <a:pt x="241947" y="0"/>
                    <a:pt x="283881" y="17369"/>
                    <a:pt x="314799" y="48287"/>
                  </a:cubicBezTo>
                  <a:cubicBezTo>
                    <a:pt x="345717" y="79205"/>
                    <a:pt x="363086" y="121139"/>
                    <a:pt x="363086" y="164863"/>
                  </a:cubicBezTo>
                  <a:lnTo>
                    <a:pt x="363086" y="164863"/>
                  </a:lnTo>
                  <a:cubicBezTo>
                    <a:pt x="363086" y="255915"/>
                    <a:pt x="289274" y="329727"/>
                    <a:pt x="198223" y="329727"/>
                  </a:cubicBezTo>
                  <a:lnTo>
                    <a:pt x="164863" y="329727"/>
                  </a:lnTo>
                  <a:cubicBezTo>
                    <a:pt x="73812" y="329727"/>
                    <a:pt x="0" y="255915"/>
                    <a:pt x="0" y="164863"/>
                  </a:cubicBezTo>
                  <a:lnTo>
                    <a:pt x="0" y="164863"/>
                  </a:lnTo>
                  <a:cubicBezTo>
                    <a:pt x="0" y="73812"/>
                    <a:pt x="73812" y="0"/>
                    <a:pt x="164863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63086" cy="367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437363" y="4784699"/>
            <a:ext cx="6304569" cy="2412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 b="1">
                <a:solidFill>
                  <a:srgbClr val="56AEFF"/>
                </a:solidFill>
                <a:latin typeface="DM Sans Bold"/>
                <a:ea typeface="DM Sans Bold"/>
                <a:cs typeface="DM Sans Bold"/>
                <a:sym typeface="DM Sans Bold"/>
              </a:rPr>
              <a:t>Client Portal</a:t>
            </a:r>
          </a:p>
          <a:p>
            <a:pPr marL="601870" lvl="1" indent="-300935" algn="l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Monitor 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projects they are </a:t>
            </a: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enrolled</a:t>
            </a:r>
          </a:p>
          <a:p>
            <a:pPr marL="601870" lvl="1" indent="-300935" algn="l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Customizable Preferences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(Light/Dark theme)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6007589" y="6705509"/>
            <a:ext cx="1378593" cy="1251931"/>
            <a:chOff x="0" y="0"/>
            <a:chExt cx="363086" cy="3297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63086" cy="329727"/>
            </a:xfrm>
            <a:custGeom>
              <a:avLst/>
              <a:gdLst/>
              <a:ahLst/>
              <a:cxnLst/>
              <a:rect l="l" t="t" r="r" b="b"/>
              <a:pathLst>
                <a:path w="363086" h="329727">
                  <a:moveTo>
                    <a:pt x="164863" y="0"/>
                  </a:moveTo>
                  <a:lnTo>
                    <a:pt x="198223" y="0"/>
                  </a:lnTo>
                  <a:cubicBezTo>
                    <a:pt x="241947" y="0"/>
                    <a:pt x="283881" y="17369"/>
                    <a:pt x="314799" y="48287"/>
                  </a:cubicBezTo>
                  <a:cubicBezTo>
                    <a:pt x="345717" y="79205"/>
                    <a:pt x="363086" y="121139"/>
                    <a:pt x="363086" y="164863"/>
                  </a:cubicBezTo>
                  <a:lnTo>
                    <a:pt x="363086" y="164863"/>
                  </a:lnTo>
                  <a:cubicBezTo>
                    <a:pt x="363086" y="255915"/>
                    <a:pt x="289274" y="329727"/>
                    <a:pt x="198223" y="329727"/>
                  </a:cubicBezTo>
                  <a:lnTo>
                    <a:pt x="164863" y="329727"/>
                  </a:lnTo>
                  <a:cubicBezTo>
                    <a:pt x="73812" y="329727"/>
                    <a:pt x="0" y="255915"/>
                    <a:pt x="0" y="164863"/>
                  </a:cubicBezTo>
                  <a:lnTo>
                    <a:pt x="0" y="164863"/>
                  </a:lnTo>
                  <a:cubicBezTo>
                    <a:pt x="0" y="73812"/>
                    <a:pt x="73812" y="0"/>
                    <a:pt x="164863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63086" cy="367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4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886689" y="6344163"/>
            <a:ext cx="6920637" cy="1926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 b="1">
                <a:solidFill>
                  <a:srgbClr val="56AEFF"/>
                </a:solidFill>
                <a:latin typeface="DM Sans Bold"/>
                <a:ea typeface="DM Sans Bold"/>
                <a:cs typeface="DM Sans Bold"/>
                <a:sym typeface="DM Sans Bold"/>
              </a:rPr>
              <a:t>Dashboards and Heatmaps</a:t>
            </a:r>
          </a:p>
          <a:p>
            <a:pPr marL="601870" lvl="1" indent="-300935" algn="just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Custom </a:t>
            </a: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Dashboards 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and </a:t>
            </a: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Heatmaps 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are </a:t>
            </a: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embedded 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on the website page of the corresponding project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01819" y="8646794"/>
            <a:ext cx="1378593" cy="1251931"/>
            <a:chOff x="0" y="0"/>
            <a:chExt cx="363086" cy="32972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63086" cy="329727"/>
            </a:xfrm>
            <a:custGeom>
              <a:avLst/>
              <a:gdLst/>
              <a:ahLst/>
              <a:cxnLst/>
              <a:rect l="l" t="t" r="r" b="b"/>
              <a:pathLst>
                <a:path w="363086" h="329727">
                  <a:moveTo>
                    <a:pt x="164863" y="0"/>
                  </a:moveTo>
                  <a:lnTo>
                    <a:pt x="198223" y="0"/>
                  </a:lnTo>
                  <a:cubicBezTo>
                    <a:pt x="241947" y="0"/>
                    <a:pt x="283881" y="17369"/>
                    <a:pt x="314799" y="48287"/>
                  </a:cubicBezTo>
                  <a:cubicBezTo>
                    <a:pt x="345717" y="79205"/>
                    <a:pt x="363086" y="121139"/>
                    <a:pt x="363086" y="164863"/>
                  </a:cubicBezTo>
                  <a:lnTo>
                    <a:pt x="363086" y="164863"/>
                  </a:lnTo>
                  <a:cubicBezTo>
                    <a:pt x="363086" y="255915"/>
                    <a:pt x="289274" y="329727"/>
                    <a:pt x="198223" y="329727"/>
                  </a:cubicBezTo>
                  <a:lnTo>
                    <a:pt x="164863" y="329727"/>
                  </a:lnTo>
                  <a:cubicBezTo>
                    <a:pt x="73812" y="329727"/>
                    <a:pt x="0" y="255915"/>
                    <a:pt x="0" y="164863"/>
                  </a:cubicBezTo>
                  <a:lnTo>
                    <a:pt x="0" y="164863"/>
                  </a:lnTo>
                  <a:cubicBezTo>
                    <a:pt x="0" y="73812"/>
                    <a:pt x="73812" y="0"/>
                    <a:pt x="164863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63086" cy="367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5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582120" y="8528336"/>
            <a:ext cx="10590076" cy="1441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 b="1">
                <a:solidFill>
                  <a:srgbClr val="56AEFF"/>
                </a:solidFill>
                <a:latin typeface="DM Sans Bold"/>
                <a:ea typeface="DM Sans Bold"/>
                <a:cs typeface="DM Sans Bold"/>
                <a:sym typeface="DM Sans Bold"/>
              </a:rPr>
              <a:t>API </a:t>
            </a:r>
          </a:p>
          <a:p>
            <a:pPr marL="601870" lvl="1" indent="-300935" algn="l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API </a:t>
            </a: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implementation 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and </a:t>
            </a: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documentation 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for each project</a:t>
            </a:r>
          </a:p>
          <a:p>
            <a:pPr marL="601870" lvl="1" indent="-300935" algn="l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Easily </a:t>
            </a: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accessible 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data (JSON Format)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50228" y="981075"/>
            <a:ext cx="6777211" cy="46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 b="1" u="sng">
                <a:solidFill>
                  <a:srgbClr val="56AEFF"/>
                </a:solidFill>
                <a:latin typeface="DM Sans Bold"/>
                <a:ea typeface="DM Sans Bold"/>
                <a:cs typeface="DM Sans Bold"/>
                <a:sym typeface="DM Sans Bold"/>
                <a:hlinkClick r:id="rId2" tooltip="http://150.140.186.118:7101"/>
              </a:rPr>
              <a:t>http://labserver.sense-campus.gr:7101/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42046" y="1296491"/>
            <a:ext cx="7965091" cy="4271280"/>
          </a:xfrm>
          <a:custGeom>
            <a:avLst/>
            <a:gdLst/>
            <a:ahLst/>
            <a:cxnLst/>
            <a:rect l="l" t="t" r="r" b="b"/>
            <a:pathLst>
              <a:path w="7965091" h="4271280">
                <a:moveTo>
                  <a:pt x="0" y="0"/>
                </a:moveTo>
                <a:lnTo>
                  <a:pt x="7965091" y="0"/>
                </a:lnTo>
                <a:lnTo>
                  <a:pt x="7965091" y="4271280"/>
                </a:lnTo>
                <a:lnTo>
                  <a:pt x="0" y="427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" r="-11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9742046" y="5691457"/>
            <a:ext cx="7965091" cy="4271280"/>
          </a:xfrm>
          <a:custGeom>
            <a:avLst/>
            <a:gdLst/>
            <a:ahLst/>
            <a:cxnLst/>
            <a:rect l="l" t="t" r="r" b="b"/>
            <a:pathLst>
              <a:path w="7965091" h="4271280">
                <a:moveTo>
                  <a:pt x="0" y="0"/>
                </a:moveTo>
                <a:lnTo>
                  <a:pt x="7965091" y="0"/>
                </a:lnTo>
                <a:lnTo>
                  <a:pt x="7965091" y="4271280"/>
                </a:lnTo>
                <a:lnTo>
                  <a:pt x="0" y="4271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58943" y="5691457"/>
            <a:ext cx="7967126" cy="4272371"/>
          </a:xfrm>
          <a:custGeom>
            <a:avLst/>
            <a:gdLst/>
            <a:ahLst/>
            <a:cxnLst/>
            <a:rect l="l" t="t" r="r" b="b"/>
            <a:pathLst>
              <a:path w="7967126" h="4272371">
                <a:moveTo>
                  <a:pt x="0" y="0"/>
                </a:moveTo>
                <a:lnTo>
                  <a:pt x="7967126" y="0"/>
                </a:lnTo>
                <a:lnTo>
                  <a:pt x="7967126" y="4272371"/>
                </a:lnTo>
                <a:lnTo>
                  <a:pt x="0" y="4272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658943" y="1296491"/>
            <a:ext cx="7967126" cy="4271280"/>
          </a:xfrm>
          <a:custGeom>
            <a:avLst/>
            <a:gdLst/>
            <a:ahLst/>
            <a:cxnLst/>
            <a:rect l="l" t="t" r="r" b="b"/>
            <a:pathLst>
              <a:path w="7967126" h="4271280">
                <a:moveTo>
                  <a:pt x="0" y="0"/>
                </a:moveTo>
                <a:lnTo>
                  <a:pt x="7967126" y="0"/>
                </a:lnTo>
                <a:lnTo>
                  <a:pt x="7967126" y="4271280"/>
                </a:lnTo>
                <a:lnTo>
                  <a:pt x="0" y="42712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9" b="-12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681369" y="416579"/>
            <a:ext cx="14925262" cy="61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PAGES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6744" y="-306408"/>
            <a:ext cx="9754014" cy="13005352"/>
          </a:xfrm>
          <a:custGeom>
            <a:avLst/>
            <a:gdLst/>
            <a:ahLst/>
            <a:cxnLst/>
            <a:rect l="l" t="t" r="r" b="b"/>
            <a:pathLst>
              <a:path w="9754014" h="13005352">
                <a:moveTo>
                  <a:pt x="0" y="0"/>
                </a:moveTo>
                <a:lnTo>
                  <a:pt x="9754014" y="0"/>
                </a:lnTo>
                <a:lnTo>
                  <a:pt x="9754014" y="13005352"/>
                </a:lnTo>
                <a:lnTo>
                  <a:pt x="0" y="13005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-50182" r="-50182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8427803" y="1311021"/>
            <a:ext cx="10041304" cy="1610317"/>
            <a:chOff x="0" y="0"/>
            <a:chExt cx="13388406" cy="2147089"/>
          </a:xfrm>
        </p:grpSpPr>
        <p:grpSp>
          <p:nvGrpSpPr>
            <p:cNvPr id="4" name="Group 4"/>
            <p:cNvGrpSpPr/>
            <p:nvPr/>
          </p:nvGrpSpPr>
          <p:grpSpPr>
            <a:xfrm>
              <a:off x="1352348" y="308815"/>
              <a:ext cx="12036058" cy="1529458"/>
              <a:chOff x="0" y="0"/>
              <a:chExt cx="2740990" cy="34830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740990" cy="348306"/>
              </a:xfrm>
              <a:custGeom>
                <a:avLst/>
                <a:gdLst/>
                <a:ahLst/>
                <a:cxnLst/>
                <a:rect l="l" t="t" r="r" b="b"/>
                <a:pathLst>
                  <a:path w="2740990" h="348306">
                    <a:moveTo>
                      <a:pt x="0" y="0"/>
                    </a:moveTo>
                    <a:lnTo>
                      <a:pt x="2740990" y="0"/>
                    </a:lnTo>
                    <a:lnTo>
                      <a:pt x="2740990" y="348306"/>
                    </a:lnTo>
                    <a:lnTo>
                      <a:pt x="0" y="348306"/>
                    </a:lnTo>
                    <a:close/>
                  </a:path>
                </a:pathLst>
              </a:custGeom>
              <a:solidFill>
                <a:srgbClr val="EBE2E2"/>
              </a:solidFill>
              <a:ln w="38100" cap="sq">
                <a:solidFill>
                  <a:srgbClr val="9BC9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2740990" cy="3959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80754" y="0"/>
              <a:ext cx="2115281" cy="2147089"/>
              <a:chOff x="0" y="0"/>
              <a:chExt cx="815154" cy="8274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5154" cy="827412"/>
              </a:xfrm>
              <a:custGeom>
                <a:avLst/>
                <a:gdLst/>
                <a:ahLst/>
                <a:cxnLst/>
                <a:rect l="l" t="t" r="r" b="b"/>
                <a:pathLst>
                  <a:path w="815154" h="827412">
                    <a:moveTo>
                      <a:pt x="407577" y="0"/>
                    </a:moveTo>
                    <a:cubicBezTo>
                      <a:pt x="182478" y="0"/>
                      <a:pt x="0" y="185222"/>
                      <a:pt x="0" y="413706"/>
                    </a:cubicBezTo>
                    <a:cubicBezTo>
                      <a:pt x="0" y="642189"/>
                      <a:pt x="182478" y="827412"/>
                      <a:pt x="407577" y="827412"/>
                    </a:cubicBezTo>
                    <a:cubicBezTo>
                      <a:pt x="632676" y="827412"/>
                      <a:pt x="815154" y="642189"/>
                      <a:pt x="815154" y="413706"/>
                    </a:cubicBezTo>
                    <a:cubicBezTo>
                      <a:pt x="815154" y="185222"/>
                      <a:pt x="632676" y="0"/>
                      <a:pt x="407577" y="0"/>
                    </a:cubicBezTo>
                    <a:close/>
                  </a:path>
                </a:pathLst>
              </a:custGeom>
              <a:solidFill>
                <a:srgbClr val="194A8D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421" y="29945"/>
                <a:ext cx="662313" cy="7198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620967"/>
              <a:ext cx="2239466" cy="1009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3"/>
                </a:lnSpc>
              </a:pPr>
              <a:r>
                <a:rPr lang="en-US" sz="5314" spc="531">
                  <a:solidFill>
                    <a:srgbClr val="97D9F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96035" y="492367"/>
              <a:ext cx="10897268" cy="1114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36"/>
                </a:lnSpc>
                <a:spcBef>
                  <a:spcPct val="0"/>
                </a:spcBef>
              </a:pPr>
              <a:r>
                <a:rPr lang="en-US" sz="2490" b="1">
                  <a:solidFill>
                    <a:srgbClr val="194A8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Lack of available data</a:t>
              </a:r>
              <a:r>
                <a:rPr lang="en-US" sz="2490">
                  <a:solidFill>
                    <a:srgbClr val="194A8D"/>
                  </a:solidFill>
                  <a:latin typeface="DM Sans"/>
                  <a:ea typeface="DM Sans"/>
                  <a:cs typeface="DM Sans"/>
                  <a:sym typeface="DM Sans"/>
                </a:rPr>
                <a:t> for </a:t>
              </a:r>
              <a:r>
                <a:rPr lang="en-US" sz="2490" b="1">
                  <a:solidFill>
                    <a:srgbClr val="194A8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Urban Infrastructure</a:t>
              </a:r>
              <a:r>
                <a:rPr lang="en-US" sz="2490">
                  <a:solidFill>
                    <a:srgbClr val="194A8D"/>
                  </a:solidFill>
                  <a:latin typeface="DM Sans"/>
                  <a:ea typeface="DM Sans"/>
                  <a:cs typeface="DM Sans"/>
                  <a:sym typeface="DM Sans"/>
                </a:rPr>
                <a:t>, needed for deployment and maintenance decisions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18873" y="7234517"/>
            <a:ext cx="9950234" cy="1549306"/>
            <a:chOff x="0" y="0"/>
            <a:chExt cx="13266978" cy="2065741"/>
          </a:xfrm>
        </p:grpSpPr>
        <p:grpSp>
          <p:nvGrpSpPr>
            <p:cNvPr id="13" name="Group 13"/>
            <p:cNvGrpSpPr/>
            <p:nvPr/>
          </p:nvGrpSpPr>
          <p:grpSpPr>
            <a:xfrm>
              <a:off x="1230920" y="268141"/>
              <a:ext cx="12036058" cy="1529458"/>
              <a:chOff x="0" y="0"/>
              <a:chExt cx="2740990" cy="34830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740990" cy="348306"/>
              </a:xfrm>
              <a:custGeom>
                <a:avLst/>
                <a:gdLst/>
                <a:ahLst/>
                <a:cxnLst/>
                <a:rect l="l" t="t" r="r" b="b"/>
                <a:pathLst>
                  <a:path w="2740990" h="348306">
                    <a:moveTo>
                      <a:pt x="0" y="0"/>
                    </a:moveTo>
                    <a:lnTo>
                      <a:pt x="2740990" y="0"/>
                    </a:lnTo>
                    <a:lnTo>
                      <a:pt x="2740990" y="348306"/>
                    </a:lnTo>
                    <a:lnTo>
                      <a:pt x="0" y="348306"/>
                    </a:lnTo>
                    <a:close/>
                  </a:path>
                </a:pathLst>
              </a:custGeom>
              <a:solidFill>
                <a:srgbClr val="EBE2E2"/>
              </a:solidFill>
              <a:ln w="38100" cap="sq">
                <a:solidFill>
                  <a:srgbClr val="1E81C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2740990" cy="3959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2129661" cy="2065741"/>
              <a:chOff x="0" y="0"/>
              <a:chExt cx="837951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3795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37951" h="812800">
                    <a:moveTo>
                      <a:pt x="418975" y="0"/>
                    </a:moveTo>
                    <a:cubicBezTo>
                      <a:pt x="187582" y="0"/>
                      <a:pt x="0" y="181951"/>
                      <a:pt x="0" y="406400"/>
                    </a:cubicBezTo>
                    <a:cubicBezTo>
                      <a:pt x="0" y="630849"/>
                      <a:pt x="187582" y="812800"/>
                      <a:pt x="418975" y="812800"/>
                    </a:cubicBezTo>
                    <a:cubicBezTo>
                      <a:pt x="650369" y="812800"/>
                      <a:pt x="837951" y="630849"/>
                      <a:pt x="837951" y="406400"/>
                    </a:cubicBezTo>
                    <a:cubicBezTo>
                      <a:pt x="837951" y="181951"/>
                      <a:pt x="650369" y="0"/>
                      <a:pt x="418975" y="0"/>
                    </a:cubicBezTo>
                    <a:close/>
                  </a:path>
                </a:pathLst>
              </a:custGeom>
              <a:solidFill>
                <a:srgbClr val="194A8D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8558" y="28575"/>
                <a:ext cx="680835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0489" y="675050"/>
              <a:ext cx="2045252" cy="977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4"/>
                </a:lnSpc>
              </a:pPr>
              <a:r>
                <a:rPr lang="en-US" sz="5108" spc="510">
                  <a:solidFill>
                    <a:srgbClr val="97D9F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3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129661" y="429909"/>
              <a:ext cx="10229984" cy="1114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36"/>
                </a:lnSpc>
                <a:spcBef>
                  <a:spcPct val="0"/>
                </a:spcBef>
              </a:pPr>
              <a:r>
                <a:rPr lang="en-US" sz="2490">
                  <a:solidFill>
                    <a:srgbClr val="194A8D"/>
                  </a:solidFill>
                  <a:latin typeface="DM Sans"/>
                  <a:ea typeface="DM Sans"/>
                  <a:cs typeface="DM Sans"/>
                  <a:sym typeface="DM Sans"/>
                </a:rPr>
                <a:t>Not enough data for </a:t>
              </a:r>
              <a:r>
                <a:rPr lang="en-US" sz="2490" b="1">
                  <a:solidFill>
                    <a:srgbClr val="194A8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road quality</a:t>
              </a:r>
              <a:r>
                <a:rPr lang="en-US" sz="2490">
                  <a:solidFill>
                    <a:srgbClr val="194A8D"/>
                  </a:solidFill>
                  <a:latin typeface="DM Sans"/>
                  <a:ea typeface="DM Sans"/>
                  <a:cs typeface="DM Sans"/>
                  <a:sym typeface="DM Sans"/>
                </a:rPr>
                <a:t> and </a:t>
              </a:r>
              <a:r>
                <a:rPr lang="en-US" sz="2490" b="1">
                  <a:solidFill>
                    <a:srgbClr val="194A8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roughness</a:t>
              </a:r>
              <a:r>
                <a:rPr lang="en-US" sz="2490">
                  <a:solidFill>
                    <a:srgbClr val="194A8D"/>
                  </a:solidFill>
                  <a:latin typeface="DM Sans"/>
                  <a:ea typeface="DM Sans"/>
                  <a:cs typeface="DM Sans"/>
                  <a:sym typeface="DM Sans"/>
                </a:rPr>
                <a:t>, </a:t>
              </a:r>
              <a:r>
                <a:rPr lang="en-US" sz="2490" b="1">
                  <a:solidFill>
                    <a:srgbClr val="194A8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unsafe roads</a:t>
              </a:r>
              <a:r>
                <a:rPr lang="en-US" sz="2490">
                  <a:solidFill>
                    <a:srgbClr val="194A8D"/>
                  </a:solidFill>
                  <a:latin typeface="DM Sans"/>
                  <a:ea typeface="DM Sans"/>
                  <a:cs typeface="DM Sans"/>
                  <a:sym typeface="DM Sans"/>
                </a:rPr>
                <a:t> in need of maintenance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205906" y="6354301"/>
            <a:ext cx="5917614" cy="3622120"/>
          </a:xfrm>
          <a:custGeom>
            <a:avLst/>
            <a:gdLst/>
            <a:ahLst/>
            <a:cxnLst/>
            <a:rect l="l" t="t" r="r" b="b"/>
            <a:pathLst>
              <a:path w="5917614" h="3622120">
                <a:moveTo>
                  <a:pt x="0" y="0"/>
                </a:moveTo>
                <a:lnTo>
                  <a:pt x="5917614" y="0"/>
                </a:lnTo>
                <a:lnTo>
                  <a:pt x="5917614" y="3622120"/>
                </a:lnTo>
                <a:lnTo>
                  <a:pt x="0" y="3622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094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Freeform 22"/>
          <p:cNvSpPr/>
          <p:nvPr/>
        </p:nvSpPr>
        <p:spPr>
          <a:xfrm>
            <a:off x="1205906" y="1793964"/>
            <a:ext cx="5917614" cy="3565362"/>
          </a:xfrm>
          <a:custGeom>
            <a:avLst/>
            <a:gdLst/>
            <a:ahLst/>
            <a:cxnLst/>
            <a:rect l="l" t="t" r="r" b="b"/>
            <a:pathLst>
              <a:path w="5917614" h="3565362">
                <a:moveTo>
                  <a:pt x="0" y="0"/>
                </a:moveTo>
                <a:lnTo>
                  <a:pt x="5917614" y="0"/>
                </a:lnTo>
                <a:lnTo>
                  <a:pt x="5917614" y="3565363"/>
                </a:lnTo>
                <a:lnTo>
                  <a:pt x="0" y="3565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grpSp>
        <p:nvGrpSpPr>
          <p:cNvPr id="23" name="Group 23"/>
          <p:cNvGrpSpPr/>
          <p:nvPr/>
        </p:nvGrpSpPr>
        <p:grpSpPr>
          <a:xfrm>
            <a:off x="8341049" y="4228316"/>
            <a:ext cx="10128058" cy="1610317"/>
            <a:chOff x="0" y="0"/>
            <a:chExt cx="13504077" cy="2147089"/>
          </a:xfrm>
        </p:grpSpPr>
        <p:grpSp>
          <p:nvGrpSpPr>
            <p:cNvPr id="24" name="Group 24"/>
            <p:cNvGrpSpPr/>
            <p:nvPr/>
          </p:nvGrpSpPr>
          <p:grpSpPr>
            <a:xfrm>
              <a:off x="1468019" y="308815"/>
              <a:ext cx="12036058" cy="1529458"/>
              <a:chOff x="0" y="0"/>
              <a:chExt cx="2740990" cy="34830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740990" cy="348306"/>
              </a:xfrm>
              <a:custGeom>
                <a:avLst/>
                <a:gdLst/>
                <a:ahLst/>
                <a:cxnLst/>
                <a:rect l="l" t="t" r="r" b="b"/>
                <a:pathLst>
                  <a:path w="2740990" h="348306">
                    <a:moveTo>
                      <a:pt x="0" y="0"/>
                    </a:moveTo>
                    <a:lnTo>
                      <a:pt x="2740990" y="0"/>
                    </a:lnTo>
                    <a:lnTo>
                      <a:pt x="2740990" y="348306"/>
                    </a:lnTo>
                    <a:lnTo>
                      <a:pt x="0" y="348306"/>
                    </a:lnTo>
                    <a:close/>
                  </a:path>
                </a:pathLst>
              </a:custGeom>
              <a:solidFill>
                <a:srgbClr val="EBE2E2"/>
              </a:solidFill>
              <a:ln w="38100" cap="sq">
                <a:solidFill>
                  <a:srgbClr val="1E81C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2740990" cy="3959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92377" y="0"/>
              <a:ext cx="2147089" cy="2147089"/>
              <a:chOff x="0" y="0"/>
              <a:chExt cx="827412" cy="82741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27412" cy="827412"/>
              </a:xfrm>
              <a:custGeom>
                <a:avLst/>
                <a:gdLst/>
                <a:ahLst/>
                <a:cxnLst/>
                <a:rect l="l" t="t" r="r" b="b"/>
                <a:pathLst>
                  <a:path w="827412" h="827412">
                    <a:moveTo>
                      <a:pt x="413706" y="0"/>
                    </a:moveTo>
                    <a:cubicBezTo>
                      <a:pt x="185222" y="0"/>
                      <a:pt x="0" y="185222"/>
                      <a:pt x="0" y="413706"/>
                    </a:cubicBezTo>
                    <a:cubicBezTo>
                      <a:pt x="0" y="642189"/>
                      <a:pt x="185222" y="827412"/>
                      <a:pt x="413706" y="827412"/>
                    </a:cubicBezTo>
                    <a:cubicBezTo>
                      <a:pt x="642189" y="827412"/>
                      <a:pt x="827412" y="642189"/>
                      <a:pt x="827412" y="413706"/>
                    </a:cubicBezTo>
                    <a:cubicBezTo>
                      <a:pt x="827412" y="185222"/>
                      <a:pt x="642189" y="0"/>
                      <a:pt x="413706" y="0"/>
                    </a:cubicBezTo>
                    <a:close/>
                  </a:path>
                </a:pathLst>
              </a:custGeom>
              <a:solidFill>
                <a:srgbClr val="194A8D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7570" y="29945"/>
                <a:ext cx="672272" cy="7198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2121795" y="569890"/>
              <a:ext cx="11254988" cy="1057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95"/>
                </a:lnSpc>
                <a:spcBef>
                  <a:spcPct val="0"/>
                </a:spcBef>
              </a:pPr>
              <a:r>
                <a:rPr lang="en-US" sz="2387" b="1">
                  <a:solidFill>
                    <a:srgbClr val="194A8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Network blind spots</a:t>
              </a:r>
              <a:r>
                <a:rPr lang="en-US" sz="2387">
                  <a:solidFill>
                    <a:srgbClr val="194A8D"/>
                  </a:solidFill>
                  <a:latin typeface="DM Sans"/>
                  <a:ea typeface="DM Sans"/>
                  <a:cs typeface="DM Sans"/>
                  <a:sym typeface="DM Sans"/>
                </a:rPr>
                <a:t>, weak signal strength, incorrectly positioned antennas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617590"/>
              <a:ext cx="2239466" cy="1009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3"/>
                </a:lnSpc>
              </a:pPr>
              <a:r>
                <a:rPr lang="en-US" sz="5314" spc="531">
                  <a:solidFill>
                    <a:srgbClr val="97D9F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2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1959544" y="3630999"/>
            <a:ext cx="5687815" cy="3603518"/>
          </a:xfrm>
          <a:custGeom>
            <a:avLst/>
            <a:gdLst/>
            <a:ahLst/>
            <a:cxnLst/>
            <a:rect l="l" t="t" r="r" b="b"/>
            <a:pathLst>
              <a:path w="5687815" h="3603518">
                <a:moveTo>
                  <a:pt x="0" y="0"/>
                </a:moveTo>
                <a:lnTo>
                  <a:pt x="5687815" y="0"/>
                </a:lnTo>
                <a:lnTo>
                  <a:pt x="5687815" y="3603518"/>
                </a:lnTo>
                <a:lnTo>
                  <a:pt x="0" y="3603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3" name="TextBox 33"/>
          <p:cNvSpPr txBox="1"/>
          <p:nvPr/>
        </p:nvSpPr>
        <p:spPr>
          <a:xfrm>
            <a:off x="805229" y="455939"/>
            <a:ext cx="7401106" cy="120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</a:t>
            </a:r>
          </a:p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STATEMENT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230433"/>
            <a:ext cx="7794030" cy="4082123"/>
          </a:xfrm>
          <a:custGeom>
            <a:avLst/>
            <a:gdLst/>
            <a:ahLst/>
            <a:cxnLst/>
            <a:rect l="l" t="t" r="r" b="b"/>
            <a:pathLst>
              <a:path w="7794030" h="4082123">
                <a:moveTo>
                  <a:pt x="0" y="0"/>
                </a:moveTo>
                <a:lnTo>
                  <a:pt x="7794030" y="0"/>
                </a:lnTo>
                <a:lnTo>
                  <a:pt x="7794030" y="4082124"/>
                </a:lnTo>
                <a:lnTo>
                  <a:pt x="0" y="4082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9670163" y="1230433"/>
            <a:ext cx="8285171" cy="4082123"/>
          </a:xfrm>
          <a:custGeom>
            <a:avLst/>
            <a:gdLst/>
            <a:ahLst/>
            <a:cxnLst/>
            <a:rect l="l" t="t" r="r" b="b"/>
            <a:pathLst>
              <a:path w="8285171" h="4082123">
                <a:moveTo>
                  <a:pt x="0" y="0"/>
                </a:moveTo>
                <a:lnTo>
                  <a:pt x="8285171" y="0"/>
                </a:lnTo>
                <a:lnTo>
                  <a:pt x="8285171" y="4082124"/>
                </a:lnTo>
                <a:lnTo>
                  <a:pt x="0" y="4082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11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028700" y="5705932"/>
            <a:ext cx="7794030" cy="4189291"/>
          </a:xfrm>
          <a:custGeom>
            <a:avLst/>
            <a:gdLst/>
            <a:ahLst/>
            <a:cxnLst/>
            <a:rect l="l" t="t" r="r" b="b"/>
            <a:pathLst>
              <a:path w="7794030" h="4189291">
                <a:moveTo>
                  <a:pt x="0" y="0"/>
                </a:moveTo>
                <a:lnTo>
                  <a:pt x="7794030" y="0"/>
                </a:lnTo>
                <a:lnTo>
                  <a:pt x="7794030" y="4189291"/>
                </a:lnTo>
                <a:lnTo>
                  <a:pt x="0" y="4189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9845351" y="5705932"/>
            <a:ext cx="8109983" cy="4189291"/>
          </a:xfrm>
          <a:custGeom>
            <a:avLst/>
            <a:gdLst/>
            <a:ahLst/>
            <a:cxnLst/>
            <a:rect l="l" t="t" r="r" b="b"/>
            <a:pathLst>
              <a:path w="8109983" h="4189291">
                <a:moveTo>
                  <a:pt x="0" y="0"/>
                </a:moveTo>
                <a:lnTo>
                  <a:pt x="8109983" y="0"/>
                </a:lnTo>
                <a:lnTo>
                  <a:pt x="8109983" y="4189291"/>
                </a:lnTo>
                <a:lnTo>
                  <a:pt x="0" y="41892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81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681369" y="416579"/>
            <a:ext cx="14925262" cy="61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ADMIN PAGES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910" y="1028700"/>
            <a:ext cx="6352476" cy="4343505"/>
          </a:xfrm>
          <a:custGeom>
            <a:avLst/>
            <a:gdLst/>
            <a:ahLst/>
            <a:cxnLst/>
            <a:rect l="l" t="t" r="r" b="b"/>
            <a:pathLst>
              <a:path w="6352476" h="4343505">
                <a:moveTo>
                  <a:pt x="0" y="0"/>
                </a:moveTo>
                <a:lnTo>
                  <a:pt x="6352476" y="0"/>
                </a:lnTo>
                <a:lnTo>
                  <a:pt x="6352476" y="4343505"/>
                </a:lnTo>
                <a:lnTo>
                  <a:pt x="0" y="4343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5651041" y="5635435"/>
            <a:ext cx="6985917" cy="4186078"/>
          </a:xfrm>
          <a:custGeom>
            <a:avLst/>
            <a:gdLst/>
            <a:ahLst/>
            <a:cxnLst/>
            <a:rect l="l" t="t" r="r" b="b"/>
            <a:pathLst>
              <a:path w="6985917" h="4186078">
                <a:moveTo>
                  <a:pt x="0" y="0"/>
                </a:moveTo>
                <a:lnTo>
                  <a:pt x="6985918" y="0"/>
                </a:lnTo>
                <a:lnTo>
                  <a:pt x="6985918" y="4186078"/>
                </a:lnTo>
                <a:lnTo>
                  <a:pt x="0" y="4186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3235682" y="945163"/>
            <a:ext cx="4419517" cy="8687011"/>
          </a:xfrm>
          <a:custGeom>
            <a:avLst/>
            <a:gdLst/>
            <a:ahLst/>
            <a:cxnLst/>
            <a:rect l="l" t="t" r="r" b="b"/>
            <a:pathLst>
              <a:path w="4419517" h="8687011">
                <a:moveTo>
                  <a:pt x="0" y="0"/>
                </a:moveTo>
                <a:lnTo>
                  <a:pt x="4419517" y="0"/>
                </a:lnTo>
                <a:lnTo>
                  <a:pt x="4419517" y="8687010"/>
                </a:lnTo>
                <a:lnTo>
                  <a:pt x="0" y="8687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681369" y="416579"/>
            <a:ext cx="14925262" cy="61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1424" y="919963"/>
            <a:ext cx="4533333" cy="4223537"/>
            <a:chOff x="0" y="0"/>
            <a:chExt cx="1193964" cy="11123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3964" cy="1112372"/>
            </a:xfrm>
            <a:custGeom>
              <a:avLst/>
              <a:gdLst/>
              <a:ahLst/>
              <a:cxnLst/>
              <a:rect l="l" t="t" r="r" b="b"/>
              <a:pathLst>
                <a:path w="1193964" h="1112372">
                  <a:moveTo>
                    <a:pt x="87097" y="0"/>
                  </a:moveTo>
                  <a:lnTo>
                    <a:pt x="1106868" y="0"/>
                  </a:lnTo>
                  <a:cubicBezTo>
                    <a:pt x="1129967" y="0"/>
                    <a:pt x="1152121" y="9176"/>
                    <a:pt x="1168454" y="25510"/>
                  </a:cubicBezTo>
                  <a:cubicBezTo>
                    <a:pt x="1184788" y="41844"/>
                    <a:pt x="1193964" y="63997"/>
                    <a:pt x="1193964" y="87097"/>
                  </a:cubicBezTo>
                  <a:lnTo>
                    <a:pt x="1193964" y="1025275"/>
                  </a:lnTo>
                  <a:cubicBezTo>
                    <a:pt x="1193964" y="1048375"/>
                    <a:pt x="1184788" y="1070528"/>
                    <a:pt x="1168454" y="1086862"/>
                  </a:cubicBezTo>
                  <a:cubicBezTo>
                    <a:pt x="1152121" y="1103196"/>
                    <a:pt x="1129967" y="1112372"/>
                    <a:pt x="1106868" y="1112372"/>
                  </a:cubicBezTo>
                  <a:lnTo>
                    <a:pt x="87097" y="1112372"/>
                  </a:lnTo>
                  <a:cubicBezTo>
                    <a:pt x="63997" y="1112372"/>
                    <a:pt x="41844" y="1103196"/>
                    <a:pt x="25510" y="1086862"/>
                  </a:cubicBezTo>
                  <a:cubicBezTo>
                    <a:pt x="9176" y="1070528"/>
                    <a:pt x="0" y="1048375"/>
                    <a:pt x="0" y="1025275"/>
                  </a:cubicBezTo>
                  <a:lnTo>
                    <a:pt x="0" y="87097"/>
                  </a:lnTo>
                  <a:cubicBezTo>
                    <a:pt x="0" y="63997"/>
                    <a:pt x="9176" y="41844"/>
                    <a:pt x="25510" y="25510"/>
                  </a:cubicBezTo>
                  <a:cubicBezTo>
                    <a:pt x="41844" y="9176"/>
                    <a:pt x="63997" y="0"/>
                    <a:pt x="87097" y="0"/>
                  </a:cubicBezTo>
                  <a:close/>
                </a:path>
              </a:pathLst>
            </a:custGeom>
            <a:solidFill>
              <a:srgbClr val="6CBFF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193964" cy="1112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9"/>
                </a:lnSpc>
              </a:pPr>
              <a:r>
                <a:rPr lang="en-US" sz="3257" spc="162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                   IMU</a:t>
              </a:r>
            </a:p>
            <a:p>
              <a:pPr algn="ctr">
                <a:lnSpc>
                  <a:spcPts val="3909"/>
                </a:lnSpc>
              </a:pPr>
              <a:r>
                <a:rPr lang="en-US" sz="3257" spc="162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                    ACC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67779" y="5857875"/>
            <a:ext cx="4539689" cy="2773398"/>
            <a:chOff x="0" y="0"/>
            <a:chExt cx="1195638" cy="7304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95638" cy="730442"/>
            </a:xfrm>
            <a:custGeom>
              <a:avLst/>
              <a:gdLst/>
              <a:ahLst/>
              <a:cxnLst/>
              <a:rect l="l" t="t" r="r" b="b"/>
              <a:pathLst>
                <a:path w="1195638" h="730442">
                  <a:moveTo>
                    <a:pt x="86975" y="0"/>
                  </a:moveTo>
                  <a:lnTo>
                    <a:pt x="1108664" y="0"/>
                  </a:lnTo>
                  <a:cubicBezTo>
                    <a:pt x="1156698" y="0"/>
                    <a:pt x="1195638" y="38940"/>
                    <a:pt x="1195638" y="86975"/>
                  </a:cubicBezTo>
                  <a:lnTo>
                    <a:pt x="1195638" y="643468"/>
                  </a:lnTo>
                  <a:cubicBezTo>
                    <a:pt x="1195638" y="691502"/>
                    <a:pt x="1156698" y="730442"/>
                    <a:pt x="1108664" y="730442"/>
                  </a:cubicBezTo>
                  <a:lnTo>
                    <a:pt x="86975" y="730442"/>
                  </a:lnTo>
                  <a:cubicBezTo>
                    <a:pt x="63908" y="730442"/>
                    <a:pt x="41785" y="721279"/>
                    <a:pt x="25474" y="704968"/>
                  </a:cubicBezTo>
                  <a:cubicBezTo>
                    <a:pt x="9163" y="688657"/>
                    <a:pt x="0" y="666535"/>
                    <a:pt x="0" y="643468"/>
                  </a:cubicBezTo>
                  <a:lnTo>
                    <a:pt x="0" y="86975"/>
                  </a:lnTo>
                  <a:cubicBezTo>
                    <a:pt x="0" y="63908"/>
                    <a:pt x="9163" y="41785"/>
                    <a:pt x="25474" y="25474"/>
                  </a:cubicBezTo>
                  <a:cubicBezTo>
                    <a:pt x="41785" y="9163"/>
                    <a:pt x="63908" y="0"/>
                    <a:pt x="86975" y="0"/>
                  </a:cubicBezTo>
                  <a:close/>
                </a:path>
              </a:pathLst>
            </a:custGeom>
            <a:solidFill>
              <a:srgbClr val="6CBFF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195638" cy="730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29"/>
                </a:lnSpc>
              </a:pPr>
              <a:r>
                <a:rPr lang="en-US" sz="2357" spc="11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Backend Controller</a:t>
              </a:r>
            </a:p>
            <a:p>
              <a:pPr algn="ctr">
                <a:lnSpc>
                  <a:spcPts val="2829"/>
                </a:lnSpc>
              </a:pPr>
              <a:r>
                <a:rPr lang="en-US" sz="2357" spc="11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(Hosted on Lab Server)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3291416" y="7523770"/>
            <a:ext cx="2109529" cy="1107503"/>
          </a:xfrm>
          <a:custGeom>
            <a:avLst/>
            <a:gdLst/>
            <a:ahLst/>
            <a:cxnLst/>
            <a:rect l="l" t="t" r="r" b="b"/>
            <a:pathLst>
              <a:path w="2109529" h="1107503">
                <a:moveTo>
                  <a:pt x="0" y="0"/>
                </a:moveTo>
                <a:lnTo>
                  <a:pt x="2109529" y="0"/>
                </a:lnTo>
                <a:lnTo>
                  <a:pt x="2109529" y="1107503"/>
                </a:lnTo>
                <a:lnTo>
                  <a:pt x="0" y="110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420717" y="739173"/>
            <a:ext cx="14925262" cy="61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LIVE DEMO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50837" y="1254598"/>
            <a:ext cx="2140579" cy="3163417"/>
          </a:xfrm>
          <a:custGeom>
            <a:avLst/>
            <a:gdLst/>
            <a:ahLst/>
            <a:cxnLst/>
            <a:rect l="l" t="t" r="r" b="b"/>
            <a:pathLst>
              <a:path w="2140579" h="3163417">
                <a:moveTo>
                  <a:pt x="0" y="0"/>
                </a:moveTo>
                <a:lnTo>
                  <a:pt x="2140579" y="0"/>
                </a:lnTo>
                <a:lnTo>
                  <a:pt x="2140579" y="3163418"/>
                </a:lnTo>
                <a:lnTo>
                  <a:pt x="0" y="316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-5400000">
            <a:off x="610271" y="3172010"/>
            <a:ext cx="1946559" cy="1275152"/>
          </a:xfrm>
          <a:custGeom>
            <a:avLst/>
            <a:gdLst/>
            <a:ahLst/>
            <a:cxnLst/>
            <a:rect l="l" t="t" r="r" b="b"/>
            <a:pathLst>
              <a:path w="1946559" h="1275152">
                <a:moveTo>
                  <a:pt x="0" y="0"/>
                </a:moveTo>
                <a:lnTo>
                  <a:pt x="1946559" y="0"/>
                </a:lnTo>
                <a:lnTo>
                  <a:pt x="1946559" y="1275152"/>
                </a:lnTo>
                <a:lnTo>
                  <a:pt x="0" y="1275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3852379" y="1254598"/>
            <a:ext cx="677773" cy="866920"/>
          </a:xfrm>
          <a:custGeom>
            <a:avLst/>
            <a:gdLst/>
            <a:ahLst/>
            <a:cxnLst/>
            <a:rect l="l" t="t" r="r" b="b"/>
            <a:pathLst>
              <a:path w="677773" h="866920">
                <a:moveTo>
                  <a:pt x="0" y="0"/>
                </a:moveTo>
                <a:lnTo>
                  <a:pt x="677774" y="0"/>
                </a:lnTo>
                <a:lnTo>
                  <a:pt x="677774" y="866920"/>
                </a:lnTo>
                <a:lnTo>
                  <a:pt x="0" y="866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3" name="Group 13"/>
          <p:cNvGrpSpPr/>
          <p:nvPr/>
        </p:nvGrpSpPr>
        <p:grpSpPr>
          <a:xfrm>
            <a:off x="6616681" y="1865644"/>
            <a:ext cx="4533333" cy="1943943"/>
            <a:chOff x="0" y="0"/>
            <a:chExt cx="1193964" cy="51198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93964" cy="511985"/>
            </a:xfrm>
            <a:custGeom>
              <a:avLst/>
              <a:gdLst/>
              <a:ahLst/>
              <a:cxnLst/>
              <a:rect l="l" t="t" r="r" b="b"/>
              <a:pathLst>
                <a:path w="1193964" h="511985">
                  <a:moveTo>
                    <a:pt x="87097" y="0"/>
                  </a:moveTo>
                  <a:lnTo>
                    <a:pt x="1106868" y="0"/>
                  </a:lnTo>
                  <a:cubicBezTo>
                    <a:pt x="1129967" y="0"/>
                    <a:pt x="1152121" y="9176"/>
                    <a:pt x="1168454" y="25510"/>
                  </a:cubicBezTo>
                  <a:cubicBezTo>
                    <a:pt x="1184788" y="41844"/>
                    <a:pt x="1193964" y="63997"/>
                    <a:pt x="1193964" y="87097"/>
                  </a:cubicBezTo>
                  <a:lnTo>
                    <a:pt x="1193964" y="424888"/>
                  </a:lnTo>
                  <a:cubicBezTo>
                    <a:pt x="1193964" y="447988"/>
                    <a:pt x="1184788" y="470141"/>
                    <a:pt x="1168454" y="486475"/>
                  </a:cubicBezTo>
                  <a:cubicBezTo>
                    <a:pt x="1152121" y="502809"/>
                    <a:pt x="1129967" y="511985"/>
                    <a:pt x="1106868" y="511985"/>
                  </a:cubicBezTo>
                  <a:lnTo>
                    <a:pt x="87097" y="511985"/>
                  </a:lnTo>
                  <a:cubicBezTo>
                    <a:pt x="63997" y="511985"/>
                    <a:pt x="41844" y="502809"/>
                    <a:pt x="25510" y="486475"/>
                  </a:cubicBezTo>
                  <a:cubicBezTo>
                    <a:pt x="9176" y="470141"/>
                    <a:pt x="0" y="447988"/>
                    <a:pt x="0" y="424888"/>
                  </a:cubicBezTo>
                  <a:lnTo>
                    <a:pt x="0" y="87097"/>
                  </a:lnTo>
                  <a:cubicBezTo>
                    <a:pt x="0" y="63997"/>
                    <a:pt x="9176" y="41844"/>
                    <a:pt x="25510" y="25510"/>
                  </a:cubicBezTo>
                  <a:cubicBezTo>
                    <a:pt x="41844" y="9176"/>
                    <a:pt x="63997" y="0"/>
                    <a:pt x="87097" y="0"/>
                  </a:cubicBezTo>
                  <a:close/>
                </a:path>
              </a:pathLst>
            </a:custGeom>
            <a:solidFill>
              <a:srgbClr val="6CBFF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1193964" cy="511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6888942" y="2305774"/>
            <a:ext cx="3988811" cy="1063683"/>
          </a:xfrm>
          <a:custGeom>
            <a:avLst/>
            <a:gdLst/>
            <a:ahLst/>
            <a:cxnLst/>
            <a:rect l="l" t="t" r="r" b="b"/>
            <a:pathLst>
              <a:path w="3988811" h="1063683">
                <a:moveTo>
                  <a:pt x="0" y="0"/>
                </a:moveTo>
                <a:lnTo>
                  <a:pt x="3988811" y="0"/>
                </a:lnTo>
                <a:lnTo>
                  <a:pt x="3988811" y="1063682"/>
                </a:lnTo>
                <a:lnTo>
                  <a:pt x="0" y="10636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7" name="Group 17"/>
          <p:cNvGrpSpPr/>
          <p:nvPr/>
        </p:nvGrpSpPr>
        <p:grpSpPr>
          <a:xfrm>
            <a:off x="6616681" y="4523961"/>
            <a:ext cx="4533333" cy="1943943"/>
            <a:chOff x="0" y="0"/>
            <a:chExt cx="1193964" cy="5119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93964" cy="511985"/>
            </a:xfrm>
            <a:custGeom>
              <a:avLst/>
              <a:gdLst/>
              <a:ahLst/>
              <a:cxnLst/>
              <a:rect l="l" t="t" r="r" b="b"/>
              <a:pathLst>
                <a:path w="1193964" h="511985">
                  <a:moveTo>
                    <a:pt x="87097" y="0"/>
                  </a:moveTo>
                  <a:lnTo>
                    <a:pt x="1106868" y="0"/>
                  </a:lnTo>
                  <a:cubicBezTo>
                    <a:pt x="1129967" y="0"/>
                    <a:pt x="1152121" y="9176"/>
                    <a:pt x="1168454" y="25510"/>
                  </a:cubicBezTo>
                  <a:cubicBezTo>
                    <a:pt x="1184788" y="41844"/>
                    <a:pt x="1193964" y="63997"/>
                    <a:pt x="1193964" y="87097"/>
                  </a:cubicBezTo>
                  <a:lnTo>
                    <a:pt x="1193964" y="424888"/>
                  </a:lnTo>
                  <a:cubicBezTo>
                    <a:pt x="1193964" y="447988"/>
                    <a:pt x="1184788" y="470141"/>
                    <a:pt x="1168454" y="486475"/>
                  </a:cubicBezTo>
                  <a:cubicBezTo>
                    <a:pt x="1152121" y="502809"/>
                    <a:pt x="1129967" y="511985"/>
                    <a:pt x="1106868" y="511985"/>
                  </a:cubicBezTo>
                  <a:lnTo>
                    <a:pt x="87097" y="511985"/>
                  </a:lnTo>
                  <a:cubicBezTo>
                    <a:pt x="63997" y="511985"/>
                    <a:pt x="41844" y="502809"/>
                    <a:pt x="25510" y="486475"/>
                  </a:cubicBezTo>
                  <a:cubicBezTo>
                    <a:pt x="9176" y="470141"/>
                    <a:pt x="0" y="447988"/>
                    <a:pt x="0" y="424888"/>
                  </a:cubicBezTo>
                  <a:lnTo>
                    <a:pt x="0" y="87097"/>
                  </a:lnTo>
                  <a:cubicBezTo>
                    <a:pt x="0" y="63997"/>
                    <a:pt x="9176" y="41844"/>
                    <a:pt x="25510" y="25510"/>
                  </a:cubicBezTo>
                  <a:cubicBezTo>
                    <a:pt x="41844" y="9176"/>
                    <a:pt x="63997" y="0"/>
                    <a:pt x="87097" y="0"/>
                  </a:cubicBezTo>
                  <a:close/>
                </a:path>
              </a:pathLst>
            </a:custGeom>
            <a:solidFill>
              <a:srgbClr val="6CBFF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193964" cy="511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7597022" y="4628758"/>
            <a:ext cx="2572651" cy="1329093"/>
          </a:xfrm>
          <a:custGeom>
            <a:avLst/>
            <a:gdLst/>
            <a:ahLst/>
            <a:cxnLst/>
            <a:rect l="l" t="t" r="r" b="b"/>
            <a:pathLst>
              <a:path w="2572651" h="1329093">
                <a:moveTo>
                  <a:pt x="0" y="0"/>
                </a:moveTo>
                <a:lnTo>
                  <a:pt x="2572652" y="0"/>
                </a:lnTo>
                <a:lnTo>
                  <a:pt x="2572652" y="1329093"/>
                </a:lnTo>
                <a:lnTo>
                  <a:pt x="0" y="13290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AutoShape 21"/>
          <p:cNvSpPr/>
          <p:nvPr/>
        </p:nvSpPr>
        <p:spPr>
          <a:xfrm>
            <a:off x="4994757" y="2305774"/>
            <a:ext cx="1621924" cy="531841"/>
          </a:xfrm>
          <a:prstGeom prst="line">
            <a:avLst/>
          </a:prstGeom>
          <a:ln w="38100" cap="flat">
            <a:solidFill>
              <a:srgbClr val="007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/>
          </a:p>
        </p:txBody>
      </p:sp>
      <p:sp>
        <p:nvSpPr>
          <p:cNvPr id="22" name="AutoShape 22"/>
          <p:cNvSpPr/>
          <p:nvPr/>
        </p:nvSpPr>
        <p:spPr>
          <a:xfrm>
            <a:off x="8883348" y="3809586"/>
            <a:ext cx="0" cy="714375"/>
          </a:xfrm>
          <a:prstGeom prst="line">
            <a:avLst/>
          </a:prstGeom>
          <a:ln w="38100" cap="flat">
            <a:solidFill>
              <a:srgbClr val="007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/>
          </a:p>
        </p:txBody>
      </p:sp>
      <p:sp>
        <p:nvSpPr>
          <p:cNvPr id="23" name="AutoShape 23"/>
          <p:cNvSpPr/>
          <p:nvPr/>
        </p:nvSpPr>
        <p:spPr>
          <a:xfrm flipH="1">
            <a:off x="4994757" y="3809586"/>
            <a:ext cx="1894185" cy="2498373"/>
          </a:xfrm>
          <a:prstGeom prst="line">
            <a:avLst/>
          </a:prstGeom>
          <a:ln w="38100" cap="flat">
            <a:solidFill>
              <a:srgbClr val="007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/>
          </a:p>
        </p:txBody>
      </p:sp>
      <p:sp>
        <p:nvSpPr>
          <p:cNvPr id="24" name="AutoShape 24"/>
          <p:cNvSpPr/>
          <p:nvPr/>
        </p:nvSpPr>
        <p:spPr>
          <a:xfrm flipV="1">
            <a:off x="5007468" y="5857875"/>
            <a:ext cx="1609213" cy="1386699"/>
          </a:xfrm>
          <a:prstGeom prst="line">
            <a:avLst/>
          </a:prstGeom>
          <a:ln w="38100" cap="flat">
            <a:solidFill>
              <a:srgbClr val="007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/>
          </a:p>
        </p:txBody>
      </p:sp>
      <p:sp>
        <p:nvSpPr>
          <p:cNvPr id="25" name="AutoShape 25"/>
          <p:cNvSpPr/>
          <p:nvPr/>
        </p:nvSpPr>
        <p:spPr>
          <a:xfrm>
            <a:off x="5159868" y="7396974"/>
            <a:ext cx="1456813" cy="509802"/>
          </a:xfrm>
          <a:prstGeom prst="line">
            <a:avLst/>
          </a:prstGeom>
          <a:ln w="38100" cap="flat">
            <a:solidFill>
              <a:srgbClr val="007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26" name="Group 26"/>
          <p:cNvGrpSpPr/>
          <p:nvPr/>
        </p:nvGrpSpPr>
        <p:grpSpPr>
          <a:xfrm>
            <a:off x="6616681" y="6896125"/>
            <a:ext cx="4533333" cy="1417622"/>
            <a:chOff x="0" y="0"/>
            <a:chExt cx="1193964" cy="37336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93964" cy="373366"/>
            </a:xfrm>
            <a:custGeom>
              <a:avLst/>
              <a:gdLst/>
              <a:ahLst/>
              <a:cxnLst/>
              <a:rect l="l" t="t" r="r" b="b"/>
              <a:pathLst>
                <a:path w="1193964" h="373366">
                  <a:moveTo>
                    <a:pt x="87097" y="0"/>
                  </a:moveTo>
                  <a:lnTo>
                    <a:pt x="1106868" y="0"/>
                  </a:lnTo>
                  <a:cubicBezTo>
                    <a:pt x="1129967" y="0"/>
                    <a:pt x="1152121" y="9176"/>
                    <a:pt x="1168454" y="25510"/>
                  </a:cubicBezTo>
                  <a:cubicBezTo>
                    <a:pt x="1184788" y="41844"/>
                    <a:pt x="1193964" y="63997"/>
                    <a:pt x="1193964" y="87097"/>
                  </a:cubicBezTo>
                  <a:lnTo>
                    <a:pt x="1193964" y="286269"/>
                  </a:lnTo>
                  <a:cubicBezTo>
                    <a:pt x="1193964" y="309368"/>
                    <a:pt x="1184788" y="331522"/>
                    <a:pt x="1168454" y="347856"/>
                  </a:cubicBezTo>
                  <a:cubicBezTo>
                    <a:pt x="1152121" y="364189"/>
                    <a:pt x="1129967" y="373366"/>
                    <a:pt x="1106868" y="373366"/>
                  </a:cubicBezTo>
                  <a:lnTo>
                    <a:pt x="87097" y="373366"/>
                  </a:lnTo>
                  <a:cubicBezTo>
                    <a:pt x="63997" y="373366"/>
                    <a:pt x="41844" y="364189"/>
                    <a:pt x="25510" y="347856"/>
                  </a:cubicBezTo>
                  <a:cubicBezTo>
                    <a:pt x="9176" y="331522"/>
                    <a:pt x="0" y="309368"/>
                    <a:pt x="0" y="286269"/>
                  </a:cubicBezTo>
                  <a:lnTo>
                    <a:pt x="0" y="87097"/>
                  </a:lnTo>
                  <a:cubicBezTo>
                    <a:pt x="0" y="63997"/>
                    <a:pt x="9176" y="41844"/>
                    <a:pt x="25510" y="25510"/>
                  </a:cubicBezTo>
                  <a:cubicBezTo>
                    <a:pt x="41844" y="9176"/>
                    <a:pt x="63997" y="0"/>
                    <a:pt x="87097" y="0"/>
                  </a:cubicBezTo>
                  <a:close/>
                </a:path>
              </a:pathLst>
            </a:custGeom>
            <a:solidFill>
              <a:srgbClr val="6CBFF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1193964" cy="373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616681" y="8685222"/>
            <a:ext cx="4533333" cy="1417622"/>
            <a:chOff x="0" y="0"/>
            <a:chExt cx="1193964" cy="37336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93964" cy="373366"/>
            </a:xfrm>
            <a:custGeom>
              <a:avLst/>
              <a:gdLst/>
              <a:ahLst/>
              <a:cxnLst/>
              <a:rect l="l" t="t" r="r" b="b"/>
              <a:pathLst>
                <a:path w="1193964" h="373366">
                  <a:moveTo>
                    <a:pt x="87097" y="0"/>
                  </a:moveTo>
                  <a:lnTo>
                    <a:pt x="1106868" y="0"/>
                  </a:lnTo>
                  <a:cubicBezTo>
                    <a:pt x="1129967" y="0"/>
                    <a:pt x="1152121" y="9176"/>
                    <a:pt x="1168454" y="25510"/>
                  </a:cubicBezTo>
                  <a:cubicBezTo>
                    <a:pt x="1184788" y="41844"/>
                    <a:pt x="1193964" y="63997"/>
                    <a:pt x="1193964" y="87097"/>
                  </a:cubicBezTo>
                  <a:lnTo>
                    <a:pt x="1193964" y="286269"/>
                  </a:lnTo>
                  <a:cubicBezTo>
                    <a:pt x="1193964" y="309368"/>
                    <a:pt x="1184788" y="331522"/>
                    <a:pt x="1168454" y="347856"/>
                  </a:cubicBezTo>
                  <a:cubicBezTo>
                    <a:pt x="1152121" y="364189"/>
                    <a:pt x="1129967" y="373366"/>
                    <a:pt x="1106868" y="373366"/>
                  </a:cubicBezTo>
                  <a:lnTo>
                    <a:pt x="87097" y="373366"/>
                  </a:lnTo>
                  <a:cubicBezTo>
                    <a:pt x="63997" y="373366"/>
                    <a:pt x="41844" y="364189"/>
                    <a:pt x="25510" y="347856"/>
                  </a:cubicBezTo>
                  <a:cubicBezTo>
                    <a:pt x="9176" y="331522"/>
                    <a:pt x="0" y="309368"/>
                    <a:pt x="0" y="286269"/>
                  </a:cubicBezTo>
                  <a:lnTo>
                    <a:pt x="0" y="87097"/>
                  </a:lnTo>
                  <a:cubicBezTo>
                    <a:pt x="0" y="63997"/>
                    <a:pt x="9176" y="41844"/>
                    <a:pt x="25510" y="25510"/>
                  </a:cubicBezTo>
                  <a:cubicBezTo>
                    <a:pt x="41844" y="9176"/>
                    <a:pt x="63997" y="0"/>
                    <a:pt x="87097" y="0"/>
                  </a:cubicBezTo>
                  <a:close/>
                </a:path>
              </a:pathLst>
            </a:custGeom>
            <a:solidFill>
              <a:srgbClr val="6CBFF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1193964" cy="373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7079774" y="8811672"/>
            <a:ext cx="1138517" cy="1164723"/>
          </a:xfrm>
          <a:custGeom>
            <a:avLst/>
            <a:gdLst/>
            <a:ahLst/>
            <a:cxnLst/>
            <a:rect l="l" t="t" r="r" b="b"/>
            <a:pathLst>
              <a:path w="1138517" h="1164723">
                <a:moveTo>
                  <a:pt x="0" y="0"/>
                </a:moveTo>
                <a:lnTo>
                  <a:pt x="1138517" y="0"/>
                </a:lnTo>
                <a:lnTo>
                  <a:pt x="1138517" y="1164723"/>
                </a:lnTo>
                <a:lnTo>
                  <a:pt x="0" y="11647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3" name="Freeform 33"/>
          <p:cNvSpPr/>
          <p:nvPr/>
        </p:nvSpPr>
        <p:spPr>
          <a:xfrm>
            <a:off x="7355067" y="7155847"/>
            <a:ext cx="3056561" cy="710650"/>
          </a:xfrm>
          <a:custGeom>
            <a:avLst/>
            <a:gdLst/>
            <a:ahLst/>
            <a:cxnLst/>
            <a:rect l="l" t="t" r="r" b="b"/>
            <a:pathLst>
              <a:path w="3056561" h="710650">
                <a:moveTo>
                  <a:pt x="0" y="0"/>
                </a:moveTo>
                <a:lnTo>
                  <a:pt x="3056561" y="0"/>
                </a:lnTo>
                <a:lnTo>
                  <a:pt x="3056561" y="710651"/>
                </a:lnTo>
                <a:lnTo>
                  <a:pt x="0" y="7106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4" name="Group 34"/>
          <p:cNvGrpSpPr/>
          <p:nvPr/>
        </p:nvGrpSpPr>
        <p:grpSpPr>
          <a:xfrm>
            <a:off x="13836065" y="3704811"/>
            <a:ext cx="3862181" cy="3692163"/>
            <a:chOff x="0" y="0"/>
            <a:chExt cx="1017200" cy="97242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17200" cy="972421"/>
            </a:xfrm>
            <a:custGeom>
              <a:avLst/>
              <a:gdLst/>
              <a:ahLst/>
              <a:cxnLst/>
              <a:rect l="l" t="t" r="r" b="b"/>
              <a:pathLst>
                <a:path w="1017200" h="972421">
                  <a:moveTo>
                    <a:pt x="102232" y="0"/>
                  </a:moveTo>
                  <a:lnTo>
                    <a:pt x="914968" y="0"/>
                  </a:lnTo>
                  <a:cubicBezTo>
                    <a:pt x="942082" y="0"/>
                    <a:pt x="968085" y="10771"/>
                    <a:pt x="987257" y="29943"/>
                  </a:cubicBezTo>
                  <a:cubicBezTo>
                    <a:pt x="1006429" y="49115"/>
                    <a:pt x="1017200" y="75118"/>
                    <a:pt x="1017200" y="102232"/>
                  </a:cubicBezTo>
                  <a:lnTo>
                    <a:pt x="1017200" y="870190"/>
                  </a:lnTo>
                  <a:cubicBezTo>
                    <a:pt x="1017200" y="897303"/>
                    <a:pt x="1006429" y="923306"/>
                    <a:pt x="987257" y="942478"/>
                  </a:cubicBezTo>
                  <a:cubicBezTo>
                    <a:pt x="968085" y="961651"/>
                    <a:pt x="942082" y="972421"/>
                    <a:pt x="914968" y="972421"/>
                  </a:cubicBezTo>
                  <a:lnTo>
                    <a:pt x="102232" y="972421"/>
                  </a:lnTo>
                  <a:cubicBezTo>
                    <a:pt x="75118" y="972421"/>
                    <a:pt x="49115" y="961651"/>
                    <a:pt x="29943" y="942478"/>
                  </a:cubicBezTo>
                  <a:cubicBezTo>
                    <a:pt x="10771" y="923306"/>
                    <a:pt x="0" y="897303"/>
                    <a:pt x="0" y="870190"/>
                  </a:cubicBezTo>
                  <a:lnTo>
                    <a:pt x="0" y="102232"/>
                  </a:lnTo>
                  <a:cubicBezTo>
                    <a:pt x="0" y="75118"/>
                    <a:pt x="10771" y="49115"/>
                    <a:pt x="29943" y="29943"/>
                  </a:cubicBezTo>
                  <a:cubicBezTo>
                    <a:pt x="49115" y="10771"/>
                    <a:pt x="75118" y="0"/>
                    <a:pt x="102232" y="0"/>
                  </a:cubicBezTo>
                  <a:close/>
                </a:path>
              </a:pathLst>
            </a:custGeom>
            <a:solidFill>
              <a:srgbClr val="6CBFF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0"/>
              <a:ext cx="1017200" cy="9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9"/>
                </a:lnSpc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>
            <a:off x="8883348" y="6467904"/>
            <a:ext cx="0" cy="428221"/>
          </a:xfrm>
          <a:prstGeom prst="line">
            <a:avLst/>
          </a:prstGeom>
          <a:ln w="38100" cap="flat">
            <a:solidFill>
              <a:srgbClr val="007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/>
          </a:p>
        </p:txBody>
      </p:sp>
      <p:sp>
        <p:nvSpPr>
          <p:cNvPr id="38" name="AutoShape 38"/>
          <p:cNvSpPr/>
          <p:nvPr/>
        </p:nvSpPr>
        <p:spPr>
          <a:xfrm>
            <a:off x="8883348" y="8313747"/>
            <a:ext cx="0" cy="371475"/>
          </a:xfrm>
          <a:prstGeom prst="line">
            <a:avLst/>
          </a:prstGeom>
          <a:ln w="38100" cap="flat">
            <a:solidFill>
              <a:srgbClr val="007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/>
          </a:p>
        </p:txBody>
      </p:sp>
      <p:sp>
        <p:nvSpPr>
          <p:cNvPr id="39" name="Freeform 39"/>
          <p:cNvSpPr/>
          <p:nvPr/>
        </p:nvSpPr>
        <p:spPr>
          <a:xfrm>
            <a:off x="14030508" y="4730013"/>
            <a:ext cx="3473294" cy="826975"/>
          </a:xfrm>
          <a:custGeom>
            <a:avLst/>
            <a:gdLst/>
            <a:ahLst/>
            <a:cxnLst/>
            <a:rect l="l" t="t" r="r" b="b"/>
            <a:pathLst>
              <a:path w="3473294" h="826975">
                <a:moveTo>
                  <a:pt x="0" y="0"/>
                </a:moveTo>
                <a:lnTo>
                  <a:pt x="3473294" y="0"/>
                </a:lnTo>
                <a:lnTo>
                  <a:pt x="3473294" y="826974"/>
                </a:lnTo>
                <a:lnTo>
                  <a:pt x="0" y="8269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0" name="TextBox 40"/>
          <p:cNvSpPr txBox="1"/>
          <p:nvPr/>
        </p:nvSpPr>
        <p:spPr>
          <a:xfrm>
            <a:off x="7597022" y="5941130"/>
            <a:ext cx="2989935" cy="46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Lab Server: 3306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491986" y="5673824"/>
            <a:ext cx="2989935" cy="46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Lab Server: 7101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649033" y="7818873"/>
            <a:ext cx="2989935" cy="46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Lab Server:8086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97022" y="3235139"/>
            <a:ext cx="2989935" cy="46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Lab Server: 1026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426780" y="9618672"/>
            <a:ext cx="2989935" cy="393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</a:pPr>
            <a:r>
              <a:rPr lang="en-US" sz="238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Lab Server:8087</a:t>
            </a:r>
          </a:p>
        </p:txBody>
      </p:sp>
      <p:sp>
        <p:nvSpPr>
          <p:cNvPr id="45" name="AutoShape 45"/>
          <p:cNvSpPr/>
          <p:nvPr/>
        </p:nvSpPr>
        <p:spPr>
          <a:xfrm flipV="1">
            <a:off x="11239551" y="5550893"/>
            <a:ext cx="2596513" cy="3773730"/>
          </a:xfrm>
          <a:prstGeom prst="line">
            <a:avLst/>
          </a:prstGeom>
          <a:ln w="38100" cap="flat">
            <a:solidFill>
              <a:srgbClr val="0071C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/>
          </a:p>
        </p:txBody>
      </p:sp>
      <p:sp>
        <p:nvSpPr>
          <p:cNvPr id="46" name="Freeform 46"/>
          <p:cNvSpPr/>
          <p:nvPr/>
        </p:nvSpPr>
        <p:spPr>
          <a:xfrm>
            <a:off x="3136502" y="4035997"/>
            <a:ext cx="2109529" cy="1107503"/>
          </a:xfrm>
          <a:custGeom>
            <a:avLst/>
            <a:gdLst/>
            <a:ahLst/>
            <a:cxnLst/>
            <a:rect l="l" t="t" r="r" b="b"/>
            <a:pathLst>
              <a:path w="2109529" h="1107503">
                <a:moveTo>
                  <a:pt x="0" y="0"/>
                </a:moveTo>
                <a:lnTo>
                  <a:pt x="2109529" y="0"/>
                </a:lnTo>
                <a:lnTo>
                  <a:pt x="2109529" y="1107503"/>
                </a:lnTo>
                <a:lnTo>
                  <a:pt x="0" y="110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7" name="Freeform 47"/>
          <p:cNvSpPr/>
          <p:nvPr/>
        </p:nvSpPr>
        <p:spPr>
          <a:xfrm>
            <a:off x="16092186" y="6307959"/>
            <a:ext cx="2109529" cy="1107503"/>
          </a:xfrm>
          <a:custGeom>
            <a:avLst/>
            <a:gdLst/>
            <a:ahLst/>
            <a:cxnLst/>
            <a:rect l="l" t="t" r="r" b="b"/>
            <a:pathLst>
              <a:path w="2109529" h="1107503">
                <a:moveTo>
                  <a:pt x="0" y="0"/>
                </a:moveTo>
                <a:lnTo>
                  <a:pt x="2109529" y="0"/>
                </a:lnTo>
                <a:lnTo>
                  <a:pt x="2109529" y="1107503"/>
                </a:lnTo>
                <a:lnTo>
                  <a:pt x="0" y="110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8" name="TextBox 48"/>
          <p:cNvSpPr txBox="1"/>
          <p:nvPr/>
        </p:nvSpPr>
        <p:spPr>
          <a:xfrm>
            <a:off x="14604854" y="3777349"/>
            <a:ext cx="2324603" cy="46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278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Our Website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5129" y="1896136"/>
            <a:ext cx="7570341" cy="7468263"/>
            <a:chOff x="0" y="0"/>
            <a:chExt cx="1993835" cy="1966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93835" cy="1966950"/>
            </a:xfrm>
            <a:custGeom>
              <a:avLst/>
              <a:gdLst/>
              <a:ahLst/>
              <a:cxnLst/>
              <a:rect l="l" t="t" r="r" b="b"/>
              <a:pathLst>
                <a:path w="1993835" h="1966950">
                  <a:moveTo>
                    <a:pt x="0" y="0"/>
                  </a:moveTo>
                  <a:lnTo>
                    <a:pt x="1993835" y="0"/>
                  </a:lnTo>
                  <a:lnTo>
                    <a:pt x="1993835" y="1966950"/>
                  </a:lnTo>
                  <a:lnTo>
                    <a:pt x="0" y="1966950"/>
                  </a:lnTo>
                  <a:close/>
                </a:path>
              </a:pathLst>
            </a:custGeom>
            <a:solidFill>
              <a:srgbClr val="9BC9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93835" cy="2005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985470" y="5220040"/>
            <a:ext cx="1697211" cy="1104730"/>
          </a:xfrm>
          <a:custGeom>
            <a:avLst/>
            <a:gdLst/>
            <a:ahLst/>
            <a:cxnLst/>
            <a:rect l="l" t="t" r="r" b="b"/>
            <a:pathLst>
              <a:path w="1697211" h="1104730">
                <a:moveTo>
                  <a:pt x="0" y="0"/>
                </a:moveTo>
                <a:lnTo>
                  <a:pt x="1697211" y="0"/>
                </a:lnTo>
                <a:lnTo>
                  <a:pt x="1697211" y="1104730"/>
                </a:lnTo>
                <a:lnTo>
                  <a:pt x="0" y="1104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9682681" y="1896136"/>
            <a:ext cx="8109022" cy="7468263"/>
            <a:chOff x="0" y="0"/>
            <a:chExt cx="2135709" cy="19669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5709" cy="1966950"/>
            </a:xfrm>
            <a:custGeom>
              <a:avLst/>
              <a:gdLst/>
              <a:ahLst/>
              <a:cxnLst/>
              <a:rect l="l" t="t" r="r" b="b"/>
              <a:pathLst>
                <a:path w="2135709" h="1966950">
                  <a:moveTo>
                    <a:pt x="0" y="0"/>
                  </a:moveTo>
                  <a:lnTo>
                    <a:pt x="2135709" y="0"/>
                  </a:lnTo>
                  <a:lnTo>
                    <a:pt x="2135709" y="1966950"/>
                  </a:lnTo>
                  <a:lnTo>
                    <a:pt x="0" y="1966950"/>
                  </a:lnTo>
                  <a:close/>
                </a:path>
              </a:pathLst>
            </a:custGeom>
            <a:solidFill>
              <a:srgbClr val="9BC9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35709" cy="2005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6441596" y="1028700"/>
            <a:ext cx="1635408" cy="1629020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r="223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76236" y="475636"/>
            <a:ext cx="14925262" cy="61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TASK DISTRIBUTION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0361" y="1319364"/>
            <a:ext cx="7099877" cy="1118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1"/>
              </a:lnSpc>
            </a:pPr>
            <a:endParaRPr/>
          </a:p>
          <a:p>
            <a:pPr algn="l">
              <a:lnSpc>
                <a:spcPts val="3151"/>
              </a:lnSpc>
            </a:pPr>
            <a:endParaRPr/>
          </a:p>
          <a:p>
            <a:pPr marL="493060" lvl="1" indent="-246530" algn="l">
              <a:lnSpc>
                <a:spcPts val="3151"/>
              </a:lnSpc>
              <a:buFont typeface="Arial"/>
              <a:buChar char="•"/>
            </a:pPr>
            <a:r>
              <a:rPr lang="en-US" sz="2283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IoT Agent</a:t>
            </a:r>
            <a:r>
              <a:rPr lang="en-US" sz="228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283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FIWARE </a:t>
            </a:r>
            <a:r>
              <a:rPr lang="en-US" sz="228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communication</a:t>
            </a:r>
          </a:p>
          <a:p>
            <a:pPr algn="l">
              <a:lnSpc>
                <a:spcPts val="3151"/>
              </a:lnSpc>
            </a:pPr>
            <a:endParaRPr lang="en-US" sz="2283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93060" lvl="1" indent="-246530" algn="l">
              <a:lnSpc>
                <a:spcPts val="3151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Retrieving GPS coordinates from modules and combine them with RSSI values </a:t>
            </a:r>
          </a:p>
          <a:p>
            <a:pPr algn="l">
              <a:lnSpc>
                <a:spcPts val="3151"/>
              </a:lnSpc>
            </a:pPr>
            <a:endParaRPr lang="en-US" sz="2283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93060" lvl="1" indent="-246530" algn="l">
              <a:lnSpc>
                <a:spcPts val="3151"/>
              </a:lnSpc>
              <a:buFont typeface="Arial"/>
              <a:buChar char="•"/>
            </a:pPr>
            <a:r>
              <a:rPr lang="en-US" sz="2283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LoRa</a:t>
            </a:r>
            <a:r>
              <a:rPr lang="en-US" sz="228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283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Camera</a:t>
            </a:r>
            <a:r>
              <a:rPr lang="en-US" sz="228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283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WiFi </a:t>
            </a:r>
            <a:r>
              <a:rPr lang="en-US" sz="228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configuration</a:t>
            </a:r>
          </a:p>
          <a:p>
            <a:pPr algn="l">
              <a:lnSpc>
                <a:spcPts val="3151"/>
              </a:lnSpc>
            </a:pPr>
            <a:endParaRPr lang="en-US" sz="2283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93060" lvl="1" indent="-246530" algn="l">
              <a:lnSpc>
                <a:spcPts val="3151"/>
              </a:lnSpc>
              <a:buFont typeface="Arial"/>
              <a:buChar char="•"/>
            </a:pPr>
            <a:r>
              <a:rPr lang="en-US" sz="2283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IMU</a:t>
            </a:r>
            <a:r>
              <a:rPr lang="en-US" sz="228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283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edge processing</a:t>
            </a:r>
            <a:r>
              <a:rPr lang="en-US" sz="228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using fft, bandpass filters </a:t>
            </a:r>
          </a:p>
          <a:p>
            <a:pPr algn="l">
              <a:lnSpc>
                <a:spcPts val="3151"/>
              </a:lnSpc>
            </a:pPr>
            <a:endParaRPr lang="en-US" sz="2283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93060" lvl="1" indent="-246530" algn="l">
              <a:lnSpc>
                <a:spcPts val="3151"/>
              </a:lnSpc>
              <a:buFont typeface="Arial"/>
              <a:buChar char="•"/>
            </a:pPr>
            <a:r>
              <a:rPr lang="en-US" sz="2283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4G measurements </a:t>
            </a:r>
            <a:r>
              <a:rPr lang="en-US" sz="228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and utilization of hat as a </a:t>
            </a:r>
            <a:r>
              <a:rPr lang="en-US" sz="2283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modem</a:t>
            </a:r>
          </a:p>
          <a:p>
            <a:pPr algn="l">
              <a:lnSpc>
                <a:spcPts val="3151"/>
              </a:lnSpc>
            </a:pPr>
            <a:endParaRPr lang="en-US" sz="2283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93060" lvl="1" indent="-246530" algn="l">
              <a:lnSpc>
                <a:spcPts val="3151"/>
              </a:lnSpc>
              <a:buFont typeface="Arial"/>
              <a:buChar char="•"/>
            </a:pPr>
            <a:r>
              <a:rPr lang="en-US" sz="2283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Combination </a:t>
            </a:r>
            <a:r>
              <a:rPr lang="en-US" sz="228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of sensors and </a:t>
            </a:r>
            <a:r>
              <a:rPr lang="en-US" sz="2283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communication </a:t>
            </a:r>
            <a:r>
              <a:rPr lang="en-US" sz="228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using </a:t>
            </a:r>
            <a:r>
              <a:rPr lang="en-US" sz="2283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Threads </a:t>
            </a:r>
          </a:p>
          <a:p>
            <a:pPr algn="l">
              <a:lnSpc>
                <a:spcPts val="3151"/>
              </a:lnSpc>
            </a:pPr>
            <a:endParaRPr lang="en-US" sz="2283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93060" lvl="1" indent="-246530" algn="l">
              <a:lnSpc>
                <a:spcPts val="3151"/>
              </a:lnSpc>
              <a:buFont typeface="Arial"/>
              <a:buChar char="•"/>
            </a:pPr>
            <a:r>
              <a:rPr lang="en-US" sz="2283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Containerization </a:t>
            </a:r>
            <a:r>
              <a:rPr lang="en-US" sz="228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of Website, Controllers and host them on lab server using Docker </a:t>
            </a:r>
          </a:p>
          <a:p>
            <a:pPr algn="l">
              <a:lnSpc>
                <a:spcPts val="3151"/>
              </a:lnSpc>
            </a:pPr>
            <a:endParaRPr lang="en-US" sz="2283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151"/>
              </a:lnSpc>
            </a:pPr>
            <a:endParaRPr lang="en-US" sz="2283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151"/>
              </a:lnSpc>
            </a:pPr>
            <a:endParaRPr lang="en-US" sz="2283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151"/>
              </a:lnSpc>
            </a:pPr>
            <a:endParaRPr lang="en-US" sz="2283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151"/>
              </a:lnSpc>
            </a:pPr>
            <a:endParaRPr lang="en-US" sz="2283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151"/>
              </a:lnSpc>
            </a:pPr>
            <a:endParaRPr lang="en-US" sz="2283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151"/>
              </a:lnSpc>
            </a:pPr>
            <a:endParaRPr lang="en-US" sz="2283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151"/>
              </a:lnSpc>
            </a:pPr>
            <a:endParaRPr lang="en-US" sz="2283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52149" y="688635"/>
            <a:ext cx="7770086" cy="1012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46"/>
              </a:lnSpc>
              <a:spcBef>
                <a:spcPct val="0"/>
              </a:spcBef>
            </a:pPr>
            <a:endParaRPr/>
          </a:p>
          <a:p>
            <a:pPr algn="just">
              <a:lnSpc>
                <a:spcPts val="3146"/>
              </a:lnSpc>
              <a:spcBef>
                <a:spcPct val="0"/>
              </a:spcBef>
            </a:pPr>
            <a:endParaRPr/>
          </a:p>
          <a:p>
            <a:pPr algn="just">
              <a:lnSpc>
                <a:spcPts val="3146"/>
              </a:lnSpc>
              <a:spcBef>
                <a:spcPct val="0"/>
              </a:spcBef>
            </a:pPr>
            <a:endParaRPr/>
          </a:p>
          <a:p>
            <a:pPr algn="just">
              <a:lnSpc>
                <a:spcPts val="3146"/>
              </a:lnSpc>
              <a:spcBef>
                <a:spcPct val="0"/>
              </a:spcBef>
            </a:pPr>
            <a:endParaRPr/>
          </a:p>
          <a:p>
            <a:pPr marL="492252" lvl="1" indent="-246126" algn="just">
              <a:lnSpc>
                <a:spcPts val="3146"/>
              </a:lnSpc>
              <a:spcBef>
                <a:spcPct val="0"/>
              </a:spcBef>
              <a:buFont typeface="Arial"/>
              <a:buChar char="•"/>
            </a:pPr>
            <a:r>
              <a:rPr lang="en-US" sz="227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Local </a:t>
            </a:r>
            <a:r>
              <a:rPr lang="en-US" sz="22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Base </a:t>
            </a:r>
            <a:r>
              <a:rPr lang="en-US" sz="227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Storage</a:t>
            </a:r>
            <a:r>
              <a:rPr lang="en-US" sz="22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on RPi </a:t>
            </a:r>
          </a:p>
          <a:p>
            <a:pPr algn="just">
              <a:lnSpc>
                <a:spcPts val="3146"/>
              </a:lnSpc>
              <a:spcBef>
                <a:spcPct val="0"/>
              </a:spcBef>
            </a:pPr>
            <a:endParaRPr lang="en-US" sz="227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92252" lvl="1" indent="-246126" algn="just">
              <a:lnSpc>
                <a:spcPts val="3146"/>
              </a:lnSpc>
              <a:spcBef>
                <a:spcPct val="0"/>
              </a:spcBef>
              <a:buFont typeface="Arial"/>
              <a:buChar char="•"/>
            </a:pPr>
            <a:r>
              <a:rPr lang="en-US" sz="22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Back-end controller syncing data between </a:t>
            </a:r>
            <a:r>
              <a:rPr lang="en-US" sz="227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InfluxDB</a:t>
            </a:r>
            <a:r>
              <a:rPr lang="en-US" sz="22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27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FIWARE’s MySQL DB</a:t>
            </a:r>
          </a:p>
          <a:p>
            <a:pPr algn="just">
              <a:lnSpc>
                <a:spcPts val="3146"/>
              </a:lnSpc>
              <a:spcBef>
                <a:spcPct val="0"/>
              </a:spcBef>
            </a:pPr>
            <a:endParaRPr lang="en-US" sz="2279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92252" lvl="1" indent="-246126" algn="just">
              <a:lnSpc>
                <a:spcPts val="3146"/>
              </a:lnSpc>
              <a:spcBef>
                <a:spcPct val="0"/>
              </a:spcBef>
              <a:buFont typeface="Arial"/>
              <a:buChar char="•"/>
            </a:pPr>
            <a:r>
              <a:rPr lang="en-US" sz="22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FIWARE </a:t>
            </a:r>
            <a:r>
              <a:rPr lang="en-US" sz="227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notifications to Back-end Controller</a:t>
            </a:r>
          </a:p>
          <a:p>
            <a:pPr algn="just">
              <a:lnSpc>
                <a:spcPts val="3146"/>
              </a:lnSpc>
              <a:spcBef>
                <a:spcPct val="0"/>
              </a:spcBef>
            </a:pPr>
            <a:endParaRPr lang="en-US" sz="2279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92252" lvl="1" indent="-246126" algn="just">
              <a:lnSpc>
                <a:spcPts val="3146"/>
              </a:lnSpc>
              <a:spcBef>
                <a:spcPct val="0"/>
              </a:spcBef>
              <a:buFont typeface="Arial"/>
              <a:buChar char="•"/>
            </a:pPr>
            <a:r>
              <a:rPr lang="en-US" sz="227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Camera Controller </a:t>
            </a:r>
          </a:p>
          <a:p>
            <a:pPr algn="just">
              <a:lnSpc>
                <a:spcPts val="3146"/>
              </a:lnSpc>
              <a:spcBef>
                <a:spcPct val="0"/>
              </a:spcBef>
            </a:pPr>
            <a:endParaRPr lang="en-US" sz="2279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92252" lvl="1" indent="-246126" algn="just">
              <a:lnSpc>
                <a:spcPts val="3146"/>
              </a:lnSpc>
              <a:spcBef>
                <a:spcPct val="0"/>
              </a:spcBef>
              <a:buFont typeface="Arial"/>
              <a:buChar char="•"/>
            </a:pPr>
            <a:r>
              <a:rPr lang="en-US" sz="227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analysis</a:t>
            </a:r>
            <a:r>
              <a:rPr lang="en-US" sz="22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27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representation</a:t>
            </a:r>
            <a:r>
              <a:rPr lang="en-US" sz="22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(e.g. heatmaps)</a:t>
            </a:r>
          </a:p>
          <a:p>
            <a:pPr algn="just">
              <a:lnSpc>
                <a:spcPts val="3146"/>
              </a:lnSpc>
              <a:spcBef>
                <a:spcPct val="0"/>
              </a:spcBef>
            </a:pPr>
            <a:endParaRPr lang="en-US" sz="227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92252" lvl="1" indent="-246126" algn="just">
              <a:lnSpc>
                <a:spcPts val="3146"/>
              </a:lnSpc>
              <a:spcBef>
                <a:spcPct val="0"/>
              </a:spcBef>
              <a:buFont typeface="Arial"/>
              <a:buChar char="•"/>
            </a:pPr>
            <a:r>
              <a:rPr lang="en-US" sz="227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Grafana Dashboards </a:t>
            </a:r>
            <a:r>
              <a:rPr lang="en-US" sz="22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and </a:t>
            </a:r>
            <a:r>
              <a:rPr lang="en-US" sz="227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InfluxDB</a:t>
            </a:r>
          </a:p>
          <a:p>
            <a:pPr algn="just">
              <a:lnSpc>
                <a:spcPts val="3146"/>
              </a:lnSpc>
              <a:spcBef>
                <a:spcPct val="0"/>
              </a:spcBef>
            </a:pPr>
            <a:endParaRPr lang="en-US" sz="2279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92252" lvl="1" indent="-246126" algn="just">
              <a:lnSpc>
                <a:spcPts val="3146"/>
              </a:lnSpc>
              <a:spcBef>
                <a:spcPct val="0"/>
              </a:spcBef>
              <a:buFont typeface="Arial"/>
              <a:buChar char="•"/>
            </a:pPr>
            <a:r>
              <a:rPr lang="en-US" sz="227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Live Demo</a:t>
            </a:r>
            <a:r>
              <a:rPr lang="en-US" sz="22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using </a:t>
            </a:r>
            <a:r>
              <a:rPr lang="en-US" sz="227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Real Data </a:t>
            </a:r>
          </a:p>
          <a:p>
            <a:pPr algn="just">
              <a:lnSpc>
                <a:spcPts val="3146"/>
              </a:lnSpc>
              <a:spcBef>
                <a:spcPct val="0"/>
              </a:spcBef>
            </a:pPr>
            <a:endParaRPr lang="en-US" sz="2279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92252" lvl="1" indent="-246126" algn="just">
              <a:lnSpc>
                <a:spcPts val="3146"/>
              </a:lnSpc>
              <a:buFont typeface="Arial"/>
              <a:buChar char="•"/>
            </a:pPr>
            <a:r>
              <a:rPr lang="en-US" sz="227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Web Development: Front-End, Back-End </a:t>
            </a:r>
          </a:p>
          <a:p>
            <a:pPr algn="just">
              <a:lnSpc>
                <a:spcPts val="3146"/>
              </a:lnSpc>
              <a:spcBef>
                <a:spcPct val="0"/>
              </a:spcBef>
            </a:pPr>
            <a:endParaRPr lang="en-US" sz="2279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just">
              <a:lnSpc>
                <a:spcPts val="3146"/>
              </a:lnSpc>
              <a:spcBef>
                <a:spcPct val="0"/>
              </a:spcBef>
            </a:pPr>
            <a:endParaRPr lang="en-US" sz="2279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just">
              <a:lnSpc>
                <a:spcPts val="2076"/>
              </a:lnSpc>
              <a:spcBef>
                <a:spcPct val="0"/>
              </a:spcBef>
            </a:pPr>
            <a:endParaRPr lang="en-US" sz="2279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just">
              <a:lnSpc>
                <a:spcPts val="2076"/>
              </a:lnSpc>
              <a:spcBef>
                <a:spcPct val="0"/>
              </a:spcBef>
            </a:pPr>
            <a:endParaRPr lang="en-US" sz="2279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just">
              <a:lnSpc>
                <a:spcPts val="2076"/>
              </a:lnSpc>
              <a:spcBef>
                <a:spcPct val="0"/>
              </a:spcBef>
            </a:pPr>
            <a:endParaRPr lang="en-US" sz="2279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just">
              <a:lnSpc>
                <a:spcPts val="2076"/>
              </a:lnSpc>
              <a:spcBef>
                <a:spcPct val="0"/>
              </a:spcBef>
            </a:pPr>
            <a:endParaRPr lang="en-US" sz="2279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just">
              <a:lnSpc>
                <a:spcPts val="2076"/>
              </a:lnSpc>
            </a:pPr>
            <a:endParaRPr lang="en-US" sz="2279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just">
              <a:lnSpc>
                <a:spcPts val="2076"/>
              </a:lnSpc>
              <a:spcBef>
                <a:spcPct val="0"/>
              </a:spcBef>
            </a:pPr>
            <a:endParaRPr lang="en-US" sz="2279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626423" y="9533478"/>
            <a:ext cx="5035153" cy="53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187" b="1">
                <a:solidFill>
                  <a:srgbClr val="EBE2E2"/>
                </a:solidFill>
                <a:latin typeface="DM Sans Bold"/>
                <a:ea typeface="DM Sans Bold"/>
                <a:cs typeface="DM Sans Bold"/>
                <a:sym typeface="DM Sans Bold"/>
              </a:rPr>
              <a:t>Real Time Measurements 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922324" y="1071456"/>
            <a:ext cx="1655828" cy="1649360"/>
            <a:chOff x="0" y="0"/>
            <a:chExt cx="6502400" cy="6477000"/>
          </a:xfrm>
        </p:grpSpPr>
        <p:sp>
          <p:nvSpPr>
            <p:cNvPr id="17" name="Freeform 1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1249" r="223" b="-1249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48533" y="4809195"/>
            <a:ext cx="2055789" cy="2055789"/>
          </a:xfrm>
          <a:custGeom>
            <a:avLst/>
            <a:gdLst/>
            <a:ahLst/>
            <a:cxnLst/>
            <a:rect l="l" t="t" r="r" b="b"/>
            <a:pathLst>
              <a:path w="2055789" h="2055789">
                <a:moveTo>
                  <a:pt x="0" y="0"/>
                </a:moveTo>
                <a:lnTo>
                  <a:pt x="2055790" y="0"/>
                </a:lnTo>
                <a:lnTo>
                  <a:pt x="2055790" y="2055789"/>
                </a:lnTo>
                <a:lnTo>
                  <a:pt x="0" y="2055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622405" y="2629054"/>
            <a:ext cx="1716490" cy="1716490"/>
          </a:xfrm>
          <a:custGeom>
            <a:avLst/>
            <a:gdLst/>
            <a:ahLst/>
            <a:cxnLst/>
            <a:rect l="l" t="t" r="r" b="b"/>
            <a:pathLst>
              <a:path w="1716490" h="1716490">
                <a:moveTo>
                  <a:pt x="0" y="0"/>
                </a:moveTo>
                <a:lnTo>
                  <a:pt x="1716490" y="0"/>
                </a:lnTo>
                <a:lnTo>
                  <a:pt x="1716490" y="1716490"/>
                </a:lnTo>
                <a:lnTo>
                  <a:pt x="0" y="1716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8455269" y="2518682"/>
            <a:ext cx="1888197" cy="1888197"/>
          </a:xfrm>
          <a:custGeom>
            <a:avLst/>
            <a:gdLst/>
            <a:ahLst/>
            <a:cxnLst/>
            <a:rect l="l" t="t" r="r" b="b"/>
            <a:pathLst>
              <a:path w="1888197" h="1888197">
                <a:moveTo>
                  <a:pt x="0" y="0"/>
                </a:moveTo>
                <a:lnTo>
                  <a:pt x="1888197" y="0"/>
                </a:lnTo>
                <a:lnTo>
                  <a:pt x="1888197" y="1888197"/>
                </a:lnTo>
                <a:lnTo>
                  <a:pt x="0" y="1888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290190" y="2351089"/>
            <a:ext cx="2055789" cy="2055789"/>
          </a:xfrm>
          <a:custGeom>
            <a:avLst/>
            <a:gdLst/>
            <a:ahLst/>
            <a:cxnLst/>
            <a:rect l="l" t="t" r="r" b="b"/>
            <a:pathLst>
              <a:path w="2055789" h="2055789">
                <a:moveTo>
                  <a:pt x="0" y="0"/>
                </a:moveTo>
                <a:lnTo>
                  <a:pt x="2055789" y="0"/>
                </a:lnTo>
                <a:lnTo>
                  <a:pt x="2055789" y="2055790"/>
                </a:lnTo>
                <a:lnTo>
                  <a:pt x="0" y="2055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8397189" y="4809195"/>
            <a:ext cx="1946277" cy="1946277"/>
          </a:xfrm>
          <a:custGeom>
            <a:avLst/>
            <a:gdLst/>
            <a:ahLst/>
            <a:cxnLst/>
            <a:rect l="l" t="t" r="r" b="b"/>
            <a:pathLst>
              <a:path w="1946277" h="1946277">
                <a:moveTo>
                  <a:pt x="0" y="0"/>
                </a:moveTo>
                <a:lnTo>
                  <a:pt x="1946277" y="0"/>
                </a:lnTo>
                <a:lnTo>
                  <a:pt x="1946277" y="1946277"/>
                </a:lnTo>
                <a:lnTo>
                  <a:pt x="0" y="19462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4344946" y="4809195"/>
            <a:ext cx="1946277" cy="1946277"/>
          </a:xfrm>
          <a:custGeom>
            <a:avLst/>
            <a:gdLst/>
            <a:ahLst/>
            <a:cxnLst/>
            <a:rect l="l" t="t" r="r" b="b"/>
            <a:pathLst>
              <a:path w="1946277" h="1946277">
                <a:moveTo>
                  <a:pt x="0" y="0"/>
                </a:moveTo>
                <a:lnTo>
                  <a:pt x="1946277" y="0"/>
                </a:lnTo>
                <a:lnTo>
                  <a:pt x="1946277" y="1946277"/>
                </a:lnTo>
                <a:lnTo>
                  <a:pt x="0" y="19462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420717" y="977113"/>
            <a:ext cx="14925262" cy="61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OUR PROJECT AVAILABLE 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71262" y="7240387"/>
            <a:ext cx="181877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865" u="sng" spc="9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  <a:hlinkClick r:id="rId8" tooltip="https://github.com/gdstergiopoulos/AutoSenseAnalytics"/>
              </a:rPr>
              <a:t>GitHub</a:t>
            </a:r>
          </a:p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865" spc="9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(Source Code)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73333" y="7215868"/>
            <a:ext cx="185206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865" u="sng" spc="9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  <a:hlinkClick r:id="rId9" tooltip="https://youtu.be/UyGT7zMF970"/>
              </a:rPr>
              <a:t>YouTube</a:t>
            </a:r>
            <a:r>
              <a:rPr lang="en-US" sz="1865" spc="9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(Video Demo)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92050" y="7240387"/>
            <a:ext cx="185206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865" u="sng" spc="9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  <a:hlinkClick r:id="rId10" tooltip="http://labserver.sense-campus.gr:7101"/>
              </a:rPr>
              <a:t>Website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9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90406" y="4043882"/>
            <a:ext cx="4279740" cy="4381054"/>
            <a:chOff x="0" y="0"/>
            <a:chExt cx="1297254" cy="13279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7254" cy="1327963"/>
            </a:xfrm>
            <a:custGeom>
              <a:avLst/>
              <a:gdLst/>
              <a:ahLst/>
              <a:cxnLst/>
              <a:rect l="l" t="t" r="r" b="b"/>
              <a:pathLst>
                <a:path w="1297254" h="1327963">
                  <a:moveTo>
                    <a:pt x="0" y="0"/>
                  </a:moveTo>
                  <a:lnTo>
                    <a:pt x="1297254" y="0"/>
                  </a:lnTo>
                  <a:lnTo>
                    <a:pt x="1297254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97254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690406" y="8472561"/>
            <a:ext cx="4279740" cy="301305"/>
          </a:xfrm>
          <a:custGeom>
            <a:avLst/>
            <a:gdLst/>
            <a:ahLst/>
            <a:cxnLst/>
            <a:rect l="l" t="t" r="r" b="b"/>
            <a:pathLst>
              <a:path w="4279740" h="301305">
                <a:moveTo>
                  <a:pt x="0" y="0"/>
                </a:moveTo>
                <a:lnTo>
                  <a:pt x="4279740" y="0"/>
                </a:lnTo>
                <a:lnTo>
                  <a:pt x="4279740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5318" b="-25210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-690640" y="-1543050"/>
            <a:ext cx="19210521" cy="4453378"/>
            <a:chOff x="0" y="0"/>
            <a:chExt cx="5059561" cy="1172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-363441" y="-390286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4398071" y="-136788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3682894" y="1157807"/>
            <a:ext cx="10450651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OUR TEAM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07695" y="4402497"/>
            <a:ext cx="2845162" cy="74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Georgios </a:t>
            </a:r>
          </a:p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Stergiopoulos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934546" y="7539293"/>
            <a:ext cx="434838" cy="434838"/>
          </a:xfrm>
          <a:custGeom>
            <a:avLst/>
            <a:gdLst/>
            <a:ahLst/>
            <a:cxnLst/>
            <a:rect l="l" t="t" r="r" b="b"/>
            <a:pathLst>
              <a:path w="434838" h="434838">
                <a:moveTo>
                  <a:pt x="0" y="0"/>
                </a:moveTo>
                <a:lnTo>
                  <a:pt x="434838" y="0"/>
                </a:lnTo>
                <a:lnTo>
                  <a:pt x="434838" y="434839"/>
                </a:lnTo>
                <a:lnTo>
                  <a:pt x="0" y="4348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0934546" y="6834366"/>
            <a:ext cx="434838" cy="434838"/>
          </a:xfrm>
          <a:custGeom>
            <a:avLst/>
            <a:gdLst/>
            <a:ahLst/>
            <a:cxnLst/>
            <a:rect l="l" t="t" r="r" b="b"/>
            <a:pathLst>
              <a:path w="434838" h="434838">
                <a:moveTo>
                  <a:pt x="0" y="0"/>
                </a:moveTo>
                <a:lnTo>
                  <a:pt x="434838" y="0"/>
                </a:lnTo>
                <a:lnTo>
                  <a:pt x="434838" y="434838"/>
                </a:lnTo>
                <a:lnTo>
                  <a:pt x="0" y="4348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11539168" y="6910451"/>
            <a:ext cx="1999949" cy="28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865" spc="9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+30 6931152410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539168" y="7642412"/>
            <a:ext cx="3430978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99"/>
              </a:lnSpc>
              <a:spcBef>
                <a:spcPct val="0"/>
              </a:spcBef>
            </a:pPr>
            <a:r>
              <a:rPr lang="en-US" sz="1665" spc="8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gstergiopoulos@ac.upatras.gr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90406" y="5194381"/>
            <a:ext cx="4279740" cy="27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Student @ ECE Upatras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90406" y="5808035"/>
            <a:ext cx="4279740" cy="55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Specialization</a:t>
            </a:r>
          </a:p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Computer Engineering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682894" y="4043882"/>
            <a:ext cx="4279740" cy="4381054"/>
            <a:chOff x="0" y="0"/>
            <a:chExt cx="1297254" cy="132796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97254" cy="1327963"/>
            </a:xfrm>
            <a:custGeom>
              <a:avLst/>
              <a:gdLst/>
              <a:ahLst/>
              <a:cxnLst/>
              <a:rect l="l" t="t" r="r" b="b"/>
              <a:pathLst>
                <a:path w="1297254" h="1327963">
                  <a:moveTo>
                    <a:pt x="0" y="0"/>
                  </a:moveTo>
                  <a:lnTo>
                    <a:pt x="1297254" y="0"/>
                  </a:lnTo>
                  <a:lnTo>
                    <a:pt x="1297254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297254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400183" y="4402497"/>
            <a:ext cx="2845162" cy="74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Eleni Sakellariou Matsi</a:t>
            </a:r>
          </a:p>
        </p:txBody>
      </p:sp>
      <p:sp>
        <p:nvSpPr>
          <p:cNvPr id="25" name="Freeform 25"/>
          <p:cNvSpPr/>
          <p:nvPr/>
        </p:nvSpPr>
        <p:spPr>
          <a:xfrm>
            <a:off x="3927034" y="7539293"/>
            <a:ext cx="434838" cy="434838"/>
          </a:xfrm>
          <a:custGeom>
            <a:avLst/>
            <a:gdLst/>
            <a:ahLst/>
            <a:cxnLst/>
            <a:rect l="l" t="t" r="r" b="b"/>
            <a:pathLst>
              <a:path w="434838" h="434838">
                <a:moveTo>
                  <a:pt x="0" y="0"/>
                </a:moveTo>
                <a:lnTo>
                  <a:pt x="434838" y="0"/>
                </a:lnTo>
                <a:lnTo>
                  <a:pt x="434838" y="434839"/>
                </a:lnTo>
                <a:lnTo>
                  <a:pt x="0" y="4348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6" name="Freeform 26"/>
          <p:cNvSpPr/>
          <p:nvPr/>
        </p:nvSpPr>
        <p:spPr>
          <a:xfrm>
            <a:off x="3927034" y="6834366"/>
            <a:ext cx="434838" cy="434838"/>
          </a:xfrm>
          <a:custGeom>
            <a:avLst/>
            <a:gdLst/>
            <a:ahLst/>
            <a:cxnLst/>
            <a:rect l="l" t="t" r="r" b="b"/>
            <a:pathLst>
              <a:path w="434838" h="434838">
                <a:moveTo>
                  <a:pt x="0" y="0"/>
                </a:moveTo>
                <a:lnTo>
                  <a:pt x="434838" y="0"/>
                </a:lnTo>
                <a:lnTo>
                  <a:pt x="434838" y="434838"/>
                </a:lnTo>
                <a:lnTo>
                  <a:pt x="0" y="4348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7" name="TextBox 27"/>
          <p:cNvSpPr txBox="1"/>
          <p:nvPr/>
        </p:nvSpPr>
        <p:spPr>
          <a:xfrm>
            <a:off x="4531656" y="6910451"/>
            <a:ext cx="2717649" cy="28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865" spc="9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+30 6987095462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531656" y="7642412"/>
            <a:ext cx="3430978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99"/>
              </a:lnSpc>
              <a:spcBef>
                <a:spcPct val="0"/>
              </a:spcBef>
            </a:pPr>
            <a:r>
              <a:rPr lang="en-US" sz="1665" spc="8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up1084047@ac.upatras.gr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682894" y="5194381"/>
            <a:ext cx="4279740" cy="27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Student @ ECE Upatras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682894" y="5808035"/>
            <a:ext cx="4279740" cy="55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Specialization</a:t>
            </a:r>
          </a:p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Communications</a:t>
            </a:r>
          </a:p>
        </p:txBody>
      </p:sp>
      <p:sp>
        <p:nvSpPr>
          <p:cNvPr id="31" name="Freeform 31"/>
          <p:cNvSpPr/>
          <p:nvPr/>
        </p:nvSpPr>
        <p:spPr>
          <a:xfrm>
            <a:off x="3682894" y="8472561"/>
            <a:ext cx="4279740" cy="301305"/>
          </a:xfrm>
          <a:custGeom>
            <a:avLst/>
            <a:gdLst/>
            <a:ahLst/>
            <a:cxnLst/>
            <a:rect l="l" t="t" r="r" b="b"/>
            <a:pathLst>
              <a:path w="4279740" h="301305">
                <a:moveTo>
                  <a:pt x="0" y="0"/>
                </a:moveTo>
                <a:lnTo>
                  <a:pt x="4279740" y="0"/>
                </a:lnTo>
                <a:lnTo>
                  <a:pt x="4279740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5318" b="-25210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2012572" y="2725852"/>
            <a:ext cx="1635408" cy="1629020"/>
            <a:chOff x="0" y="0"/>
            <a:chExt cx="6502400" cy="6477000"/>
          </a:xfrm>
        </p:grpSpPr>
        <p:sp>
          <p:nvSpPr>
            <p:cNvPr id="33" name="Freeform 3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223" r="223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4994850" y="2705512"/>
            <a:ext cx="1655828" cy="1649360"/>
            <a:chOff x="0" y="0"/>
            <a:chExt cx="6502400" cy="6477000"/>
          </a:xfrm>
        </p:grpSpPr>
        <p:sp>
          <p:nvSpPr>
            <p:cNvPr id="36" name="Freeform 3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223" t="-1249" r="223" b="-1249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3367" r="-3367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>
            <a:off x="2264153" y="6653048"/>
            <a:ext cx="673858" cy="673858"/>
          </a:xfrm>
          <a:custGeom>
            <a:avLst/>
            <a:gdLst/>
            <a:ahLst/>
            <a:cxnLst/>
            <a:rect l="l" t="t" r="r" b="b"/>
            <a:pathLst>
              <a:path w="673858" h="673858">
                <a:moveTo>
                  <a:pt x="0" y="0"/>
                </a:moveTo>
                <a:lnTo>
                  <a:pt x="673858" y="0"/>
                </a:lnTo>
                <a:lnTo>
                  <a:pt x="673858" y="673858"/>
                </a:lnTo>
                <a:lnTo>
                  <a:pt x="0" y="673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2255514" y="7632127"/>
            <a:ext cx="682497" cy="682497"/>
          </a:xfrm>
          <a:custGeom>
            <a:avLst/>
            <a:gdLst/>
            <a:ahLst/>
            <a:cxnLst/>
            <a:rect l="l" t="t" r="r" b="b"/>
            <a:pathLst>
              <a:path w="682497" h="682497">
                <a:moveTo>
                  <a:pt x="0" y="0"/>
                </a:moveTo>
                <a:lnTo>
                  <a:pt x="682497" y="0"/>
                </a:lnTo>
                <a:lnTo>
                  <a:pt x="682497" y="682497"/>
                </a:lnTo>
                <a:lnTo>
                  <a:pt x="0" y="682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2019361" y="1434722"/>
            <a:ext cx="918650" cy="918650"/>
          </a:xfrm>
          <a:custGeom>
            <a:avLst/>
            <a:gdLst/>
            <a:ahLst/>
            <a:cxnLst/>
            <a:rect l="l" t="t" r="r" b="b"/>
            <a:pathLst>
              <a:path w="918650" h="918650">
                <a:moveTo>
                  <a:pt x="0" y="0"/>
                </a:moveTo>
                <a:lnTo>
                  <a:pt x="918650" y="0"/>
                </a:lnTo>
                <a:lnTo>
                  <a:pt x="918650" y="918650"/>
                </a:lnTo>
                <a:lnTo>
                  <a:pt x="0" y="9186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2255514" y="5730689"/>
            <a:ext cx="9364819" cy="61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99"/>
              </a:lnSpc>
              <a:spcBef>
                <a:spcPct val="0"/>
              </a:spcBef>
            </a:pPr>
            <a:r>
              <a:rPr lang="en-US" sz="3695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Connect with us.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55514" y="2773954"/>
            <a:ext cx="10434893" cy="262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43"/>
              </a:lnSpc>
            </a:pPr>
            <a:r>
              <a:rPr lang="en-US" sz="7530" b="1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Thank's For Watching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90411" y="1555811"/>
            <a:ext cx="1861839" cy="33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6"/>
              </a:lnSpc>
            </a:pPr>
            <a:r>
              <a:rPr lang="en-US" sz="2167" i="1" spc="-43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AutoSense       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36813" y="7696810"/>
            <a:ext cx="5437025" cy="435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contact@autosense.com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36813" y="6738773"/>
            <a:ext cx="3801110" cy="435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+30-2610-995-386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12339" y="1907574"/>
            <a:ext cx="1861839" cy="33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6"/>
              </a:lnSpc>
            </a:pPr>
            <a:r>
              <a:rPr lang="en-US" sz="2167" i="1" spc="-43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Analytics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4982" y="2979424"/>
            <a:ext cx="1867147" cy="1867147"/>
            <a:chOff x="0" y="0"/>
            <a:chExt cx="491759" cy="491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759" cy="491759"/>
            </a:xfrm>
            <a:custGeom>
              <a:avLst/>
              <a:gdLst/>
              <a:ahLst/>
              <a:cxnLst/>
              <a:rect l="l" t="t" r="r" b="b"/>
              <a:pathLst>
                <a:path w="491759" h="491759">
                  <a:moveTo>
                    <a:pt x="211466" y="0"/>
                  </a:moveTo>
                  <a:lnTo>
                    <a:pt x="280293" y="0"/>
                  </a:lnTo>
                  <a:cubicBezTo>
                    <a:pt x="397083" y="0"/>
                    <a:pt x="491759" y="94676"/>
                    <a:pt x="491759" y="211466"/>
                  </a:cubicBezTo>
                  <a:lnTo>
                    <a:pt x="491759" y="280293"/>
                  </a:lnTo>
                  <a:cubicBezTo>
                    <a:pt x="491759" y="397083"/>
                    <a:pt x="397083" y="491759"/>
                    <a:pt x="280293" y="491759"/>
                  </a:cubicBezTo>
                  <a:lnTo>
                    <a:pt x="211466" y="491759"/>
                  </a:lnTo>
                  <a:cubicBezTo>
                    <a:pt x="94676" y="491759"/>
                    <a:pt x="0" y="397083"/>
                    <a:pt x="0" y="280293"/>
                  </a:cubicBezTo>
                  <a:lnTo>
                    <a:pt x="0" y="211466"/>
                  </a:lnTo>
                  <a:cubicBezTo>
                    <a:pt x="0" y="94676"/>
                    <a:pt x="94676" y="0"/>
                    <a:pt x="211466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1759" cy="529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181290" y="3285882"/>
            <a:ext cx="3154531" cy="2211544"/>
          </a:xfrm>
          <a:custGeom>
            <a:avLst/>
            <a:gdLst/>
            <a:ahLst/>
            <a:cxnLst/>
            <a:rect l="l" t="t" r="r" b="b"/>
            <a:pathLst>
              <a:path w="3154531" h="2211544">
                <a:moveTo>
                  <a:pt x="0" y="0"/>
                </a:moveTo>
                <a:lnTo>
                  <a:pt x="3154531" y="0"/>
                </a:lnTo>
                <a:lnTo>
                  <a:pt x="3154531" y="2211543"/>
                </a:lnTo>
                <a:lnTo>
                  <a:pt x="0" y="2211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85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9822130" y="4845729"/>
            <a:ext cx="1867147" cy="1867147"/>
            <a:chOff x="0" y="0"/>
            <a:chExt cx="491759" cy="4917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1759" cy="491759"/>
            </a:xfrm>
            <a:custGeom>
              <a:avLst/>
              <a:gdLst/>
              <a:ahLst/>
              <a:cxnLst/>
              <a:rect l="l" t="t" r="r" b="b"/>
              <a:pathLst>
                <a:path w="491759" h="491759">
                  <a:moveTo>
                    <a:pt x="211466" y="0"/>
                  </a:moveTo>
                  <a:lnTo>
                    <a:pt x="280293" y="0"/>
                  </a:lnTo>
                  <a:cubicBezTo>
                    <a:pt x="397083" y="0"/>
                    <a:pt x="491759" y="94676"/>
                    <a:pt x="491759" y="211466"/>
                  </a:cubicBezTo>
                  <a:lnTo>
                    <a:pt x="491759" y="280293"/>
                  </a:lnTo>
                  <a:cubicBezTo>
                    <a:pt x="491759" y="397083"/>
                    <a:pt x="397083" y="491759"/>
                    <a:pt x="280293" y="491759"/>
                  </a:cubicBezTo>
                  <a:lnTo>
                    <a:pt x="211466" y="491759"/>
                  </a:lnTo>
                  <a:cubicBezTo>
                    <a:pt x="94676" y="491759"/>
                    <a:pt x="0" y="397083"/>
                    <a:pt x="0" y="280293"/>
                  </a:cubicBezTo>
                  <a:lnTo>
                    <a:pt x="0" y="211466"/>
                  </a:lnTo>
                  <a:cubicBezTo>
                    <a:pt x="0" y="94676"/>
                    <a:pt x="94676" y="0"/>
                    <a:pt x="211466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91759" cy="529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87835" y="4845729"/>
            <a:ext cx="1867147" cy="1867147"/>
            <a:chOff x="0" y="0"/>
            <a:chExt cx="491759" cy="4917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1759" cy="491759"/>
            </a:xfrm>
            <a:custGeom>
              <a:avLst/>
              <a:gdLst/>
              <a:ahLst/>
              <a:cxnLst/>
              <a:rect l="l" t="t" r="r" b="b"/>
              <a:pathLst>
                <a:path w="491759" h="491759">
                  <a:moveTo>
                    <a:pt x="211466" y="0"/>
                  </a:moveTo>
                  <a:lnTo>
                    <a:pt x="280293" y="0"/>
                  </a:lnTo>
                  <a:cubicBezTo>
                    <a:pt x="397083" y="0"/>
                    <a:pt x="491759" y="94676"/>
                    <a:pt x="491759" y="211466"/>
                  </a:cubicBezTo>
                  <a:lnTo>
                    <a:pt x="491759" y="280293"/>
                  </a:lnTo>
                  <a:cubicBezTo>
                    <a:pt x="491759" y="397083"/>
                    <a:pt x="397083" y="491759"/>
                    <a:pt x="280293" y="491759"/>
                  </a:cubicBezTo>
                  <a:lnTo>
                    <a:pt x="211466" y="491759"/>
                  </a:lnTo>
                  <a:cubicBezTo>
                    <a:pt x="94676" y="491759"/>
                    <a:pt x="0" y="397083"/>
                    <a:pt x="0" y="280293"/>
                  </a:cubicBezTo>
                  <a:lnTo>
                    <a:pt x="0" y="211466"/>
                  </a:lnTo>
                  <a:cubicBezTo>
                    <a:pt x="0" y="94676"/>
                    <a:pt x="94676" y="0"/>
                    <a:pt x="211466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91759" cy="529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954982" y="6696649"/>
            <a:ext cx="1867147" cy="1867147"/>
            <a:chOff x="0" y="0"/>
            <a:chExt cx="491759" cy="4917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1759" cy="491759"/>
            </a:xfrm>
            <a:custGeom>
              <a:avLst/>
              <a:gdLst/>
              <a:ahLst/>
              <a:cxnLst/>
              <a:rect l="l" t="t" r="r" b="b"/>
              <a:pathLst>
                <a:path w="491759" h="491759">
                  <a:moveTo>
                    <a:pt x="211466" y="0"/>
                  </a:moveTo>
                  <a:lnTo>
                    <a:pt x="280293" y="0"/>
                  </a:lnTo>
                  <a:cubicBezTo>
                    <a:pt x="397083" y="0"/>
                    <a:pt x="491759" y="94676"/>
                    <a:pt x="491759" y="211466"/>
                  </a:cubicBezTo>
                  <a:lnTo>
                    <a:pt x="491759" y="280293"/>
                  </a:lnTo>
                  <a:cubicBezTo>
                    <a:pt x="491759" y="397083"/>
                    <a:pt x="397083" y="491759"/>
                    <a:pt x="280293" y="491759"/>
                  </a:cubicBezTo>
                  <a:lnTo>
                    <a:pt x="211466" y="491759"/>
                  </a:lnTo>
                  <a:cubicBezTo>
                    <a:pt x="94676" y="491759"/>
                    <a:pt x="0" y="397083"/>
                    <a:pt x="0" y="280293"/>
                  </a:cubicBezTo>
                  <a:lnTo>
                    <a:pt x="0" y="211466"/>
                  </a:lnTo>
                  <a:cubicBezTo>
                    <a:pt x="0" y="94676"/>
                    <a:pt x="94676" y="0"/>
                    <a:pt x="211466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91759" cy="529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220404" y="3244845"/>
            <a:ext cx="1336305" cy="1336305"/>
          </a:xfrm>
          <a:custGeom>
            <a:avLst/>
            <a:gdLst/>
            <a:ahLst/>
            <a:cxnLst/>
            <a:rect l="l" t="t" r="r" b="b"/>
            <a:pathLst>
              <a:path w="1336305" h="1336305">
                <a:moveTo>
                  <a:pt x="0" y="0"/>
                </a:moveTo>
                <a:lnTo>
                  <a:pt x="1336305" y="0"/>
                </a:lnTo>
                <a:lnTo>
                  <a:pt x="1336305" y="1336305"/>
                </a:lnTo>
                <a:lnTo>
                  <a:pt x="0" y="1336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6457126" y="5215021"/>
            <a:ext cx="1128565" cy="1128565"/>
          </a:xfrm>
          <a:custGeom>
            <a:avLst/>
            <a:gdLst/>
            <a:ahLst/>
            <a:cxnLst/>
            <a:rect l="l" t="t" r="r" b="b"/>
            <a:pathLst>
              <a:path w="1128565" h="1128565">
                <a:moveTo>
                  <a:pt x="0" y="0"/>
                </a:moveTo>
                <a:lnTo>
                  <a:pt x="1128565" y="0"/>
                </a:lnTo>
                <a:lnTo>
                  <a:pt x="1128565" y="1128565"/>
                </a:lnTo>
                <a:lnTo>
                  <a:pt x="0" y="1128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0106162" y="5129762"/>
            <a:ext cx="1299083" cy="1299083"/>
          </a:xfrm>
          <a:custGeom>
            <a:avLst/>
            <a:gdLst/>
            <a:ahLst/>
            <a:cxnLst/>
            <a:rect l="l" t="t" r="r" b="b"/>
            <a:pathLst>
              <a:path w="1299083" h="1299083">
                <a:moveTo>
                  <a:pt x="0" y="0"/>
                </a:moveTo>
                <a:lnTo>
                  <a:pt x="1299083" y="0"/>
                </a:lnTo>
                <a:lnTo>
                  <a:pt x="1299083" y="1299083"/>
                </a:lnTo>
                <a:lnTo>
                  <a:pt x="0" y="1299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>
            <a:off x="8215490" y="6938546"/>
            <a:ext cx="1383354" cy="1383354"/>
          </a:xfrm>
          <a:custGeom>
            <a:avLst/>
            <a:gdLst/>
            <a:ahLst/>
            <a:cxnLst/>
            <a:rect l="l" t="t" r="r" b="b"/>
            <a:pathLst>
              <a:path w="1383354" h="1383354">
                <a:moveTo>
                  <a:pt x="0" y="0"/>
                </a:moveTo>
                <a:lnTo>
                  <a:pt x="1383354" y="0"/>
                </a:lnTo>
                <a:lnTo>
                  <a:pt x="1383354" y="1383354"/>
                </a:lnTo>
                <a:lnTo>
                  <a:pt x="0" y="13833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2145008" y="7499061"/>
            <a:ext cx="3114400" cy="2129471"/>
          </a:xfrm>
          <a:custGeom>
            <a:avLst/>
            <a:gdLst/>
            <a:ahLst/>
            <a:cxnLst/>
            <a:rect l="l" t="t" r="r" b="b"/>
            <a:pathLst>
              <a:path w="3114400" h="2129471">
                <a:moveTo>
                  <a:pt x="0" y="0"/>
                </a:moveTo>
                <a:lnTo>
                  <a:pt x="3114399" y="0"/>
                </a:lnTo>
                <a:lnTo>
                  <a:pt x="3114399" y="2129471"/>
                </a:lnTo>
                <a:lnTo>
                  <a:pt x="0" y="21294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20"/>
          <p:cNvSpPr/>
          <p:nvPr/>
        </p:nvSpPr>
        <p:spPr>
          <a:xfrm>
            <a:off x="12327452" y="3285882"/>
            <a:ext cx="4605096" cy="2129857"/>
          </a:xfrm>
          <a:custGeom>
            <a:avLst/>
            <a:gdLst/>
            <a:ahLst/>
            <a:cxnLst/>
            <a:rect l="l" t="t" r="r" b="b"/>
            <a:pathLst>
              <a:path w="4605096" h="2129857">
                <a:moveTo>
                  <a:pt x="0" y="0"/>
                </a:moveTo>
                <a:lnTo>
                  <a:pt x="4605096" y="0"/>
                </a:lnTo>
                <a:lnTo>
                  <a:pt x="4605096" y="2129857"/>
                </a:lnTo>
                <a:lnTo>
                  <a:pt x="0" y="21298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Freeform 21"/>
          <p:cNvSpPr/>
          <p:nvPr/>
        </p:nvSpPr>
        <p:spPr>
          <a:xfrm>
            <a:off x="12933051" y="7304715"/>
            <a:ext cx="1571382" cy="1348769"/>
          </a:xfrm>
          <a:custGeom>
            <a:avLst/>
            <a:gdLst/>
            <a:ahLst/>
            <a:cxnLst/>
            <a:rect l="l" t="t" r="r" b="b"/>
            <a:pathLst>
              <a:path w="1571382" h="1348769">
                <a:moveTo>
                  <a:pt x="0" y="0"/>
                </a:moveTo>
                <a:lnTo>
                  <a:pt x="1571382" y="0"/>
                </a:lnTo>
                <a:lnTo>
                  <a:pt x="1571382" y="1348769"/>
                </a:lnTo>
                <a:lnTo>
                  <a:pt x="0" y="13487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Freeform 22"/>
          <p:cNvSpPr/>
          <p:nvPr/>
        </p:nvSpPr>
        <p:spPr>
          <a:xfrm>
            <a:off x="14504433" y="7462290"/>
            <a:ext cx="2335674" cy="595597"/>
          </a:xfrm>
          <a:custGeom>
            <a:avLst/>
            <a:gdLst/>
            <a:ahLst/>
            <a:cxnLst/>
            <a:rect l="l" t="t" r="r" b="b"/>
            <a:pathLst>
              <a:path w="2335674" h="595597">
                <a:moveTo>
                  <a:pt x="0" y="0"/>
                </a:moveTo>
                <a:lnTo>
                  <a:pt x="2335674" y="0"/>
                </a:lnTo>
                <a:lnTo>
                  <a:pt x="2335674" y="595597"/>
                </a:lnTo>
                <a:lnTo>
                  <a:pt x="0" y="5955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3" name="Freeform 23"/>
          <p:cNvSpPr/>
          <p:nvPr/>
        </p:nvSpPr>
        <p:spPr>
          <a:xfrm>
            <a:off x="14662069" y="8057887"/>
            <a:ext cx="2020402" cy="469743"/>
          </a:xfrm>
          <a:custGeom>
            <a:avLst/>
            <a:gdLst/>
            <a:ahLst/>
            <a:cxnLst/>
            <a:rect l="l" t="t" r="r" b="b"/>
            <a:pathLst>
              <a:path w="2020402" h="469743">
                <a:moveTo>
                  <a:pt x="0" y="0"/>
                </a:moveTo>
                <a:lnTo>
                  <a:pt x="2020402" y="0"/>
                </a:lnTo>
                <a:lnTo>
                  <a:pt x="2020402" y="469744"/>
                </a:lnTo>
                <a:lnTo>
                  <a:pt x="0" y="4697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Freeform 24"/>
          <p:cNvSpPr/>
          <p:nvPr/>
        </p:nvSpPr>
        <p:spPr>
          <a:xfrm>
            <a:off x="14383494" y="8700702"/>
            <a:ext cx="906954" cy="927830"/>
          </a:xfrm>
          <a:custGeom>
            <a:avLst/>
            <a:gdLst/>
            <a:ahLst/>
            <a:cxnLst/>
            <a:rect l="l" t="t" r="r" b="b"/>
            <a:pathLst>
              <a:path w="906954" h="927830">
                <a:moveTo>
                  <a:pt x="0" y="0"/>
                </a:moveTo>
                <a:lnTo>
                  <a:pt x="906954" y="0"/>
                </a:lnTo>
                <a:lnTo>
                  <a:pt x="906954" y="927830"/>
                </a:lnTo>
                <a:lnTo>
                  <a:pt x="0" y="9278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TextBox 25"/>
          <p:cNvSpPr txBox="1"/>
          <p:nvPr/>
        </p:nvSpPr>
        <p:spPr>
          <a:xfrm>
            <a:off x="1804275" y="653541"/>
            <a:ext cx="14925262" cy="61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AUTOSENSE ANALYTICS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73256" y="1749784"/>
            <a:ext cx="6814394" cy="98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5"/>
              </a:lnSpc>
            </a:pPr>
            <a:r>
              <a:rPr lang="en-US" sz="228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Deploy sensors on </a:t>
            </a:r>
            <a:r>
              <a:rPr lang="en-US" sz="2280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moving vehicles </a:t>
            </a:r>
            <a:r>
              <a:rPr lang="en-US" sz="228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 </a:t>
            </a:r>
            <a:r>
              <a:rPr lang="en-US" sz="2280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collect </a:t>
            </a:r>
            <a:r>
              <a:rPr lang="en-US" sz="228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real-time mobile </a:t>
            </a:r>
            <a:r>
              <a:rPr lang="en-US" sz="2280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data </a:t>
            </a:r>
            <a:r>
              <a:rPr lang="en-US" sz="228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across various routes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27452" y="6636109"/>
            <a:ext cx="5118254" cy="47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4"/>
              </a:lnSpc>
            </a:pPr>
            <a:r>
              <a:rPr lang="en-US" sz="22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Adaptation of </a:t>
            </a:r>
            <a:r>
              <a:rPr lang="en-US" sz="2279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IoT </a:t>
            </a:r>
            <a:r>
              <a:rPr lang="en-US" sz="22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Technologies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58144" y="6626584"/>
            <a:ext cx="5118254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3"/>
              </a:lnSpc>
            </a:pPr>
            <a:r>
              <a:rPr lang="en-US" sz="24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On-demand </a:t>
            </a:r>
            <a:r>
              <a:rPr lang="en-US" sz="2479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data collection</a:t>
            </a:r>
          </a:p>
          <a:p>
            <a:pPr algn="ctr">
              <a:lnSpc>
                <a:spcPts val="4463"/>
              </a:lnSpc>
            </a:pPr>
            <a:endParaRPr lang="en-US" sz="2479">
              <a:solidFill>
                <a:srgbClr val="9BC9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106162" y="1759309"/>
            <a:ext cx="7654393" cy="1469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4"/>
              </a:lnSpc>
            </a:pPr>
            <a:r>
              <a:rPr lang="en-US" sz="2219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Centralized </a:t>
            </a:r>
            <a:r>
              <a:rPr lang="en-US" sz="221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Data Integration </a:t>
            </a:r>
            <a:r>
              <a:rPr lang="en-US" sz="2219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Platform </a:t>
            </a:r>
            <a:r>
              <a:rPr lang="en-US" sz="221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offering unified and complete </a:t>
            </a:r>
            <a:r>
              <a:rPr lang="en-US" sz="2219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data presentation</a:t>
            </a:r>
            <a:r>
              <a:rPr lang="en-US" sz="221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219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analysis</a:t>
            </a:r>
          </a:p>
          <a:p>
            <a:pPr algn="ctr">
              <a:lnSpc>
                <a:spcPts val="3994"/>
              </a:lnSpc>
            </a:pPr>
            <a:endParaRPr lang="en-US" sz="2219">
              <a:solidFill>
                <a:srgbClr val="9BC9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118181" y="5468850"/>
            <a:ext cx="1577973" cy="56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7"/>
              </a:lnSpc>
              <a:spcBef>
                <a:spcPct val="0"/>
              </a:spcBef>
            </a:pPr>
            <a:r>
              <a:rPr lang="en-US" sz="1672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(B2B Company Model)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0410" y="1825022"/>
            <a:ext cx="6362986" cy="6268830"/>
            <a:chOff x="0" y="0"/>
            <a:chExt cx="8483981" cy="835844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729397" cy="8358440"/>
              <a:chOff x="0" y="0"/>
              <a:chExt cx="1131733" cy="16510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131733" cy="1651050"/>
              </a:xfrm>
              <a:custGeom>
                <a:avLst/>
                <a:gdLst/>
                <a:ahLst/>
                <a:cxnLst/>
                <a:rect l="l" t="t" r="r" b="b"/>
                <a:pathLst>
                  <a:path w="1131733" h="1651050">
                    <a:moveTo>
                      <a:pt x="0" y="0"/>
                    </a:moveTo>
                    <a:lnTo>
                      <a:pt x="1131733" y="0"/>
                    </a:lnTo>
                    <a:lnTo>
                      <a:pt x="1131733" y="1651050"/>
                    </a:lnTo>
                    <a:lnTo>
                      <a:pt x="0" y="1651050"/>
                    </a:lnTo>
                    <a:close/>
                  </a:path>
                </a:pathLst>
              </a:custGeom>
              <a:solidFill>
                <a:srgbClr val="9BC9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131733" cy="168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1810990" y="257220"/>
              <a:ext cx="1848014" cy="1754047"/>
            </a:xfrm>
            <a:custGeom>
              <a:avLst/>
              <a:gdLst/>
              <a:ahLst/>
              <a:cxnLst/>
              <a:rect l="l" t="t" r="r" b="b"/>
              <a:pathLst>
                <a:path w="1848014" h="1754047">
                  <a:moveTo>
                    <a:pt x="0" y="0"/>
                  </a:moveTo>
                  <a:lnTo>
                    <a:pt x="1848014" y="0"/>
                  </a:lnTo>
                  <a:lnTo>
                    <a:pt x="1848014" y="1754048"/>
                  </a:lnTo>
                  <a:lnTo>
                    <a:pt x="0" y="1754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9391" t="-34063" r="-28266" b="-32040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76601" y="2125568"/>
              <a:ext cx="4576196" cy="501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74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0071C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Signal RSSI Mapping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58430" y="3516169"/>
              <a:ext cx="4267660" cy="1501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7"/>
                </a:lnSpc>
              </a:pPr>
              <a:r>
                <a:rPr lang="en-US" sz="1672" b="1">
                  <a:solidFill>
                    <a:srgbClr val="051D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4G</a:t>
              </a:r>
              <a:r>
                <a:rPr lang="en-US" sz="1672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 (4G hat for Rpi)</a:t>
              </a:r>
            </a:p>
            <a:p>
              <a:pPr algn="ctr">
                <a:lnSpc>
                  <a:spcPts val="2307"/>
                </a:lnSpc>
              </a:pPr>
              <a:r>
                <a:rPr lang="en-US" sz="1672" b="1">
                  <a:solidFill>
                    <a:srgbClr val="051D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LoRa</a:t>
              </a:r>
              <a:r>
                <a:rPr lang="en-US" sz="1672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 (Arduino) </a:t>
              </a:r>
            </a:p>
            <a:p>
              <a:pPr algn="ctr">
                <a:lnSpc>
                  <a:spcPts val="2307"/>
                </a:lnSpc>
              </a:pPr>
              <a:r>
                <a:rPr lang="en-US" sz="1672" b="1">
                  <a:solidFill>
                    <a:srgbClr val="051D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WiFi</a:t>
              </a:r>
              <a:r>
                <a:rPr lang="en-US" sz="1672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</a:p>
            <a:p>
              <a:pPr algn="ctr">
                <a:lnSpc>
                  <a:spcPts val="2307"/>
                </a:lnSpc>
              </a:pPr>
              <a:endParaRPr lang="en-US" sz="1672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969" y="5641889"/>
              <a:ext cx="5490373" cy="1501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61062" lvl="1" indent="-180531" algn="l">
                <a:lnSpc>
                  <a:spcPts val="2307"/>
                </a:lnSpc>
                <a:buFont typeface="Arial"/>
                <a:buChar char="•"/>
              </a:pPr>
              <a:r>
                <a:rPr lang="en-US" sz="1672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Detection of </a:t>
              </a:r>
              <a:r>
                <a:rPr lang="en-US" sz="1672" b="1">
                  <a:solidFill>
                    <a:srgbClr val="051D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dead signal spots </a:t>
              </a:r>
            </a:p>
            <a:p>
              <a:pPr algn="l">
                <a:lnSpc>
                  <a:spcPts val="2307"/>
                </a:lnSpc>
              </a:pPr>
              <a:endParaRPr lang="en-US" sz="1672" b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marL="361062" lvl="1" indent="-180531" algn="l">
                <a:lnSpc>
                  <a:spcPts val="2307"/>
                </a:lnSpc>
                <a:buFont typeface="Arial"/>
                <a:buChar char="•"/>
              </a:pPr>
              <a:r>
                <a:rPr lang="en-US" sz="1672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Creation of </a:t>
              </a:r>
              <a:r>
                <a:rPr lang="en-US" sz="1672" b="1">
                  <a:solidFill>
                    <a:srgbClr val="051D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signal coverage heatmap</a:t>
              </a:r>
              <a:r>
                <a:rPr lang="en-US" sz="1672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</a:p>
            <a:p>
              <a:pPr algn="l">
                <a:lnSpc>
                  <a:spcPts val="2307"/>
                </a:lnSpc>
              </a:pPr>
              <a:endParaRPr lang="en-US" sz="1672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3150" y="3011390"/>
              <a:ext cx="4267660" cy="380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45"/>
                </a:lnSpc>
              </a:pPr>
              <a:r>
                <a:rPr lang="en-US" sz="1772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Measuring: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2225" y="5141596"/>
              <a:ext cx="4267660" cy="380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45"/>
                </a:lnSpc>
              </a:pPr>
              <a:r>
                <a:rPr lang="en-US" sz="1772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Providing: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216321" y="3090771"/>
              <a:ext cx="4267660" cy="358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544769" y="1825022"/>
            <a:ext cx="4342987" cy="6268830"/>
            <a:chOff x="0" y="0"/>
            <a:chExt cx="5790649" cy="835844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5729397" cy="8358440"/>
              <a:chOff x="0" y="0"/>
              <a:chExt cx="1131733" cy="165105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31733" cy="1651050"/>
              </a:xfrm>
              <a:custGeom>
                <a:avLst/>
                <a:gdLst/>
                <a:ahLst/>
                <a:cxnLst/>
                <a:rect l="l" t="t" r="r" b="b"/>
                <a:pathLst>
                  <a:path w="1131733" h="1651050">
                    <a:moveTo>
                      <a:pt x="0" y="0"/>
                    </a:moveTo>
                    <a:lnTo>
                      <a:pt x="1131733" y="0"/>
                    </a:lnTo>
                    <a:lnTo>
                      <a:pt x="1131733" y="1651050"/>
                    </a:lnTo>
                    <a:lnTo>
                      <a:pt x="0" y="1651050"/>
                    </a:lnTo>
                    <a:close/>
                  </a:path>
                </a:pathLst>
              </a:custGeom>
              <a:solidFill>
                <a:srgbClr val="78C1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1131733" cy="168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2257397" y="296332"/>
              <a:ext cx="1556250" cy="1387008"/>
            </a:xfrm>
            <a:custGeom>
              <a:avLst/>
              <a:gdLst/>
              <a:ahLst/>
              <a:cxnLst/>
              <a:rect l="l" t="t" r="r" b="b"/>
              <a:pathLst>
                <a:path w="1556250" h="1387008">
                  <a:moveTo>
                    <a:pt x="0" y="0"/>
                  </a:moveTo>
                  <a:lnTo>
                    <a:pt x="1556250" y="0"/>
                  </a:lnTo>
                  <a:lnTo>
                    <a:pt x="1556250" y="1387008"/>
                  </a:lnTo>
                  <a:lnTo>
                    <a:pt x="0" y="1387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02605" y="5956618"/>
              <a:ext cx="4267660" cy="104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39473" lvl="1" indent="-169736" algn="l">
                <a:lnSpc>
                  <a:spcPts val="2169"/>
                </a:lnSpc>
                <a:buFont typeface="Arial"/>
                <a:buChar char="•"/>
              </a:pPr>
              <a:r>
                <a:rPr lang="en-US" sz="1572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Information from the images collected and confirmation of data analysis results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54220" y="2094165"/>
              <a:ext cx="5250262" cy="501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74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53292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Image Collection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3567" y="3316286"/>
              <a:ext cx="4267660" cy="380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45"/>
                </a:lnSpc>
              </a:pPr>
              <a:r>
                <a:rPr lang="en-US" sz="1772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Collecting: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02605" y="3795132"/>
              <a:ext cx="5288044" cy="1501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07"/>
                </a:lnSpc>
              </a:pPr>
              <a:r>
                <a:rPr lang="en-US" sz="1672" b="1">
                  <a:solidFill>
                    <a:srgbClr val="051D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Images </a:t>
              </a:r>
              <a:r>
                <a:rPr lang="en-US" sz="1672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from RPi camera </a:t>
              </a:r>
            </a:p>
            <a:p>
              <a:pPr algn="just">
                <a:lnSpc>
                  <a:spcPts val="2307"/>
                </a:lnSpc>
              </a:pPr>
              <a:r>
                <a:rPr lang="en-US" sz="1672" b="1">
                  <a:solidFill>
                    <a:srgbClr val="051D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IMU </a:t>
              </a:r>
              <a:r>
                <a:rPr lang="en-US" sz="1672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Measurements </a:t>
              </a:r>
            </a:p>
            <a:p>
              <a:pPr algn="just">
                <a:lnSpc>
                  <a:spcPts val="2307"/>
                </a:lnSpc>
              </a:pPr>
              <a:r>
                <a:rPr lang="en-US" sz="1672" b="1">
                  <a:solidFill>
                    <a:srgbClr val="051D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GPS</a:t>
              </a:r>
              <a:r>
                <a:rPr lang="en-US" sz="1672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 position</a:t>
              </a:r>
            </a:p>
            <a:p>
              <a:pPr algn="just">
                <a:lnSpc>
                  <a:spcPts val="2307"/>
                </a:lnSpc>
              </a:pPr>
              <a:endParaRPr lang="en-US" sz="1672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3567" y="5375189"/>
              <a:ext cx="4267660" cy="380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45"/>
                </a:lnSpc>
              </a:pPr>
              <a:r>
                <a:rPr lang="en-US" sz="1772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Providing: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212585" y="1825022"/>
            <a:ext cx="4297048" cy="6268830"/>
            <a:chOff x="0" y="0"/>
            <a:chExt cx="5729397" cy="8358440"/>
          </a:xfrm>
        </p:grpSpPr>
        <p:sp>
          <p:nvSpPr>
            <p:cNvPr id="24" name="Freeform 24"/>
            <p:cNvSpPr/>
            <p:nvPr/>
          </p:nvSpPr>
          <p:spPr>
            <a:xfrm>
              <a:off x="3276606" y="166548"/>
              <a:ext cx="1902499" cy="1768520"/>
            </a:xfrm>
            <a:custGeom>
              <a:avLst/>
              <a:gdLst/>
              <a:ahLst/>
              <a:cxnLst/>
              <a:rect l="l" t="t" r="r" b="b"/>
              <a:pathLst>
                <a:path w="1902499" h="1768520">
                  <a:moveTo>
                    <a:pt x="0" y="0"/>
                  </a:moveTo>
                  <a:lnTo>
                    <a:pt x="1902498" y="0"/>
                  </a:lnTo>
                  <a:lnTo>
                    <a:pt x="1902498" y="1768520"/>
                  </a:lnTo>
                  <a:lnTo>
                    <a:pt x="0" y="1768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0" y="0"/>
              <a:ext cx="5729397" cy="8358440"/>
              <a:chOff x="0" y="0"/>
              <a:chExt cx="1131733" cy="165105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131733" cy="1651050"/>
              </a:xfrm>
              <a:custGeom>
                <a:avLst/>
                <a:gdLst/>
                <a:ahLst/>
                <a:cxnLst/>
                <a:rect l="l" t="t" r="r" b="b"/>
                <a:pathLst>
                  <a:path w="1131733" h="1651050">
                    <a:moveTo>
                      <a:pt x="0" y="0"/>
                    </a:moveTo>
                    <a:lnTo>
                      <a:pt x="1131733" y="0"/>
                    </a:lnTo>
                    <a:lnTo>
                      <a:pt x="1131733" y="1651050"/>
                    </a:lnTo>
                    <a:lnTo>
                      <a:pt x="0" y="1651050"/>
                    </a:lnTo>
                    <a:close/>
                  </a:path>
                </a:pathLst>
              </a:custGeom>
              <a:solidFill>
                <a:srgbClr val="9BC9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1131733" cy="168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961035" y="166548"/>
              <a:ext cx="1773962" cy="1768520"/>
            </a:xfrm>
            <a:custGeom>
              <a:avLst/>
              <a:gdLst/>
              <a:ahLst/>
              <a:cxnLst/>
              <a:rect l="l" t="t" r="r" b="b"/>
              <a:pathLst>
                <a:path w="1773962" h="1768520">
                  <a:moveTo>
                    <a:pt x="0" y="0"/>
                  </a:moveTo>
                  <a:lnTo>
                    <a:pt x="1773962" y="0"/>
                  </a:lnTo>
                  <a:lnTo>
                    <a:pt x="1773962" y="1768520"/>
                  </a:lnTo>
                  <a:lnTo>
                    <a:pt x="0" y="1768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46071" y="5962264"/>
              <a:ext cx="4777852" cy="1403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39473" lvl="1" indent="-169736" algn="l">
                <a:lnSpc>
                  <a:spcPts val="2169"/>
                </a:lnSpc>
                <a:buFont typeface="Arial"/>
                <a:buChar char="•"/>
              </a:pPr>
              <a:r>
                <a:rPr lang="en-US" sz="1572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Creation of road roughness heatmap, pointing the potholes</a:t>
              </a:r>
            </a:p>
            <a:p>
              <a:pPr algn="l">
                <a:lnSpc>
                  <a:spcPts val="2169"/>
                </a:lnSpc>
              </a:pPr>
              <a:endParaRPr lang="en-US" sz="1572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339473" lvl="1" indent="-169736" algn="l">
                <a:lnSpc>
                  <a:spcPts val="2169"/>
                </a:lnSpc>
                <a:buFont typeface="Arial"/>
                <a:buChar char="•"/>
              </a:pPr>
              <a:r>
                <a:rPr lang="en-US" sz="1572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Use photos for visual confirmation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20677" y="3131789"/>
              <a:ext cx="4267660" cy="380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45"/>
                </a:lnSpc>
              </a:pPr>
              <a:r>
                <a:rPr lang="en-US" sz="1772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Detecting: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26366" y="3897169"/>
              <a:ext cx="5276665" cy="739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07"/>
                </a:lnSpc>
              </a:pPr>
              <a:r>
                <a:rPr lang="en-US" sz="1672" b="1">
                  <a:solidFill>
                    <a:srgbClr val="051D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Road</a:t>
              </a:r>
              <a:r>
                <a:rPr lang="en-US" sz="1672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672" b="1">
                  <a:solidFill>
                    <a:srgbClr val="051D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roughness </a:t>
              </a:r>
              <a:r>
                <a:rPr lang="en-US" sz="1672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detection using IMU connected to RPi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52064" y="5317785"/>
              <a:ext cx="4267660" cy="380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45"/>
                </a:lnSpc>
              </a:pPr>
              <a:r>
                <a:rPr lang="en-US" sz="1772">
                  <a:solidFill>
                    <a:srgbClr val="051D40"/>
                  </a:solidFill>
                  <a:latin typeface="DM Sans"/>
                  <a:ea typeface="DM Sans"/>
                  <a:cs typeface="DM Sans"/>
                  <a:sym typeface="DM Sans"/>
                </a:rPr>
                <a:t>Providing: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52064" y="2277968"/>
              <a:ext cx="5445278" cy="501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74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854C4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Road Roughness</a:t>
              </a:r>
            </a:p>
          </p:txBody>
        </p:sp>
        <p:sp>
          <p:nvSpPr>
            <p:cNvPr id="34" name="Freeform 34"/>
            <p:cNvSpPr/>
            <p:nvPr/>
          </p:nvSpPr>
          <p:spPr>
            <a:xfrm>
              <a:off x="3276606" y="166548"/>
              <a:ext cx="1902499" cy="1768520"/>
            </a:xfrm>
            <a:custGeom>
              <a:avLst/>
              <a:gdLst/>
              <a:ahLst/>
              <a:cxnLst/>
              <a:rect l="l" t="t" r="r" b="b"/>
              <a:pathLst>
                <a:path w="1902499" h="1768520">
                  <a:moveTo>
                    <a:pt x="0" y="0"/>
                  </a:moveTo>
                  <a:lnTo>
                    <a:pt x="1902498" y="0"/>
                  </a:lnTo>
                  <a:lnTo>
                    <a:pt x="1902498" y="1768520"/>
                  </a:lnTo>
                  <a:lnTo>
                    <a:pt x="0" y="1768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64368" y="7194204"/>
            <a:ext cx="4746759" cy="2904935"/>
            <a:chOff x="0" y="0"/>
            <a:chExt cx="6329012" cy="387324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29012" cy="3873247"/>
            </a:xfrm>
            <a:custGeom>
              <a:avLst/>
              <a:gdLst/>
              <a:ahLst/>
              <a:cxnLst/>
              <a:rect l="l" t="t" r="r" b="b"/>
              <a:pathLst>
                <a:path w="6329012" h="3873247">
                  <a:moveTo>
                    <a:pt x="0" y="0"/>
                  </a:moveTo>
                  <a:lnTo>
                    <a:pt x="6329012" y="0"/>
                  </a:lnTo>
                  <a:lnTo>
                    <a:pt x="6329012" y="3873247"/>
                  </a:lnTo>
                  <a:lnTo>
                    <a:pt x="0" y="3873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3901949" y="875947"/>
              <a:ext cx="187756" cy="258165"/>
            </a:xfrm>
            <a:custGeom>
              <a:avLst/>
              <a:gdLst/>
              <a:ahLst/>
              <a:cxnLst/>
              <a:rect l="l" t="t" r="r" b="b"/>
              <a:pathLst>
                <a:path w="187756" h="258165">
                  <a:moveTo>
                    <a:pt x="0" y="0"/>
                  </a:moveTo>
                  <a:lnTo>
                    <a:pt x="187756" y="0"/>
                  </a:lnTo>
                  <a:lnTo>
                    <a:pt x="187756" y="258165"/>
                  </a:lnTo>
                  <a:lnTo>
                    <a:pt x="0" y="258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8" name="Freeform 38"/>
          <p:cNvSpPr/>
          <p:nvPr/>
        </p:nvSpPr>
        <p:spPr>
          <a:xfrm>
            <a:off x="6598080" y="7427590"/>
            <a:ext cx="5582018" cy="2755520"/>
          </a:xfrm>
          <a:custGeom>
            <a:avLst/>
            <a:gdLst/>
            <a:ahLst/>
            <a:cxnLst/>
            <a:rect l="l" t="t" r="r" b="b"/>
            <a:pathLst>
              <a:path w="5582018" h="2755520">
                <a:moveTo>
                  <a:pt x="0" y="0"/>
                </a:moveTo>
                <a:lnTo>
                  <a:pt x="5582018" y="0"/>
                </a:lnTo>
                <a:lnTo>
                  <a:pt x="5582018" y="2755520"/>
                </a:lnTo>
                <a:lnTo>
                  <a:pt x="0" y="27555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395" r="-43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9" name="Freeform 39"/>
          <p:cNvSpPr/>
          <p:nvPr/>
        </p:nvSpPr>
        <p:spPr>
          <a:xfrm>
            <a:off x="13515391" y="7382065"/>
            <a:ext cx="3226074" cy="2904935"/>
          </a:xfrm>
          <a:custGeom>
            <a:avLst/>
            <a:gdLst/>
            <a:ahLst/>
            <a:cxnLst/>
            <a:rect l="l" t="t" r="r" b="b"/>
            <a:pathLst>
              <a:path w="3226074" h="2904935">
                <a:moveTo>
                  <a:pt x="0" y="0"/>
                </a:moveTo>
                <a:lnTo>
                  <a:pt x="3226073" y="0"/>
                </a:lnTo>
                <a:lnTo>
                  <a:pt x="3226073" y="2904935"/>
                </a:lnTo>
                <a:lnTo>
                  <a:pt x="0" y="29049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848" r="-384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0" name="TextBox 40"/>
          <p:cNvSpPr txBox="1"/>
          <p:nvPr/>
        </p:nvSpPr>
        <p:spPr>
          <a:xfrm>
            <a:off x="1538932" y="634090"/>
            <a:ext cx="14925262" cy="61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COMPLETED PROJECTS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535" y="1639232"/>
            <a:ext cx="17588930" cy="7783101"/>
          </a:xfrm>
          <a:custGeom>
            <a:avLst/>
            <a:gdLst/>
            <a:ahLst/>
            <a:cxnLst/>
            <a:rect l="l" t="t" r="r" b="b"/>
            <a:pathLst>
              <a:path w="17588930" h="7783101">
                <a:moveTo>
                  <a:pt x="0" y="0"/>
                </a:moveTo>
                <a:lnTo>
                  <a:pt x="17588930" y="0"/>
                </a:lnTo>
                <a:lnTo>
                  <a:pt x="17588930" y="7783102"/>
                </a:lnTo>
                <a:lnTo>
                  <a:pt x="0" y="7783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681369" y="751214"/>
            <a:ext cx="14925262" cy="61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FINAL ARCHITECTURE OVERVIEW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1947" y="2160690"/>
            <a:ext cx="4871944" cy="6495925"/>
          </a:xfrm>
          <a:custGeom>
            <a:avLst/>
            <a:gdLst/>
            <a:ahLst/>
            <a:cxnLst/>
            <a:rect l="l" t="t" r="r" b="b"/>
            <a:pathLst>
              <a:path w="4871944" h="6495925">
                <a:moveTo>
                  <a:pt x="0" y="0"/>
                </a:moveTo>
                <a:lnTo>
                  <a:pt x="4871944" y="0"/>
                </a:lnTo>
                <a:lnTo>
                  <a:pt x="4871944" y="6495925"/>
                </a:lnTo>
                <a:lnTo>
                  <a:pt x="0" y="6495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604652" y="2160690"/>
            <a:ext cx="4871944" cy="6495925"/>
          </a:xfrm>
          <a:custGeom>
            <a:avLst/>
            <a:gdLst/>
            <a:ahLst/>
            <a:cxnLst/>
            <a:rect l="l" t="t" r="r" b="b"/>
            <a:pathLst>
              <a:path w="4871944" h="6495925">
                <a:moveTo>
                  <a:pt x="0" y="0"/>
                </a:moveTo>
                <a:lnTo>
                  <a:pt x="4871943" y="0"/>
                </a:lnTo>
                <a:lnTo>
                  <a:pt x="4871943" y="6495925"/>
                </a:lnTo>
                <a:lnTo>
                  <a:pt x="0" y="6495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2387356" y="2160690"/>
            <a:ext cx="4871944" cy="6495925"/>
          </a:xfrm>
          <a:custGeom>
            <a:avLst/>
            <a:gdLst/>
            <a:ahLst/>
            <a:cxnLst/>
            <a:rect l="l" t="t" r="r" b="b"/>
            <a:pathLst>
              <a:path w="4871944" h="6495925">
                <a:moveTo>
                  <a:pt x="0" y="0"/>
                </a:moveTo>
                <a:lnTo>
                  <a:pt x="4871944" y="0"/>
                </a:lnTo>
                <a:lnTo>
                  <a:pt x="4871944" y="6495925"/>
                </a:lnTo>
                <a:lnTo>
                  <a:pt x="0" y="6495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681369" y="859782"/>
            <a:ext cx="14925262" cy="61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HARDWARE AND SENSORS</a:t>
            </a:r>
          </a:p>
        </p:txBody>
      </p:sp>
      <p:sp>
        <p:nvSpPr>
          <p:cNvPr id="6" name="Freeform 6"/>
          <p:cNvSpPr/>
          <p:nvPr/>
        </p:nvSpPr>
        <p:spPr>
          <a:xfrm>
            <a:off x="14145555" y="595240"/>
            <a:ext cx="677773" cy="866920"/>
          </a:xfrm>
          <a:custGeom>
            <a:avLst/>
            <a:gdLst/>
            <a:ahLst/>
            <a:cxnLst/>
            <a:rect l="l" t="t" r="r" b="b"/>
            <a:pathLst>
              <a:path w="677773" h="866920">
                <a:moveTo>
                  <a:pt x="0" y="0"/>
                </a:moveTo>
                <a:lnTo>
                  <a:pt x="677773" y="0"/>
                </a:lnTo>
                <a:lnTo>
                  <a:pt x="677773" y="866920"/>
                </a:lnTo>
                <a:lnTo>
                  <a:pt x="0" y="866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511263" y="2342095"/>
            <a:ext cx="8154618" cy="5932485"/>
          </a:xfrm>
          <a:custGeom>
            <a:avLst/>
            <a:gdLst/>
            <a:ahLst/>
            <a:cxnLst/>
            <a:rect l="l" t="t" r="r" b="b"/>
            <a:pathLst>
              <a:path w="8154618" h="5932485">
                <a:moveTo>
                  <a:pt x="0" y="0"/>
                </a:moveTo>
                <a:lnTo>
                  <a:pt x="8154618" y="0"/>
                </a:lnTo>
                <a:lnTo>
                  <a:pt x="8154618" y="5932485"/>
                </a:lnTo>
                <a:lnTo>
                  <a:pt x="0" y="5932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6841829" y="1559152"/>
            <a:ext cx="10925810" cy="8727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87" b="1">
                <a:solidFill>
                  <a:srgbClr val="56AEFF"/>
                </a:solidFill>
                <a:latin typeface="DM Sans Bold"/>
                <a:ea typeface="DM Sans Bold"/>
                <a:cs typeface="DM Sans Bold"/>
                <a:sym typeface="DM Sans Bold"/>
              </a:rPr>
              <a:t>Hardware and Data Collection</a:t>
            </a:r>
          </a:p>
          <a:p>
            <a:pPr algn="ctr">
              <a:lnSpc>
                <a:spcPts val="3847"/>
              </a:lnSpc>
            </a:pPr>
            <a:r>
              <a:rPr lang="en-US" sz="2787" b="1">
                <a:solidFill>
                  <a:srgbClr val="56AE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  <a:p>
            <a:pPr marL="601870" lvl="1" indent="-300935" algn="just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Connected via USB port to Rpi</a:t>
            </a:r>
          </a:p>
          <a:p>
            <a:pPr marL="601870" lvl="1" indent="-300935" algn="just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Retrives GPS and 4G RSSI values of NOVA Cellular Network (AT Commands) and posts it to FIWARE</a:t>
            </a:r>
          </a:p>
          <a:p>
            <a:pPr algn="just">
              <a:lnSpc>
                <a:spcPts val="3847"/>
              </a:lnSpc>
            </a:pPr>
            <a:endParaRPr lang="en-US" sz="278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3847"/>
              </a:lnSpc>
            </a:pPr>
            <a:endParaRPr lang="en-US" sz="278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3847"/>
              </a:lnSpc>
            </a:pPr>
            <a:r>
              <a:rPr lang="en-US" sz="2787" b="1">
                <a:solidFill>
                  <a:srgbClr val="56AEFF"/>
                </a:solidFill>
                <a:latin typeface="DM Sans Bold"/>
                <a:ea typeface="DM Sans Bold"/>
                <a:cs typeface="DM Sans Bold"/>
                <a:sym typeface="DM Sans Bold"/>
              </a:rPr>
              <a:t>GSM/4G LTE connection  </a:t>
            </a:r>
          </a:p>
          <a:p>
            <a:pPr algn="ctr">
              <a:lnSpc>
                <a:spcPts val="3847"/>
              </a:lnSpc>
            </a:pPr>
            <a:endParaRPr lang="en-US" sz="2787" b="1">
              <a:solidFill>
                <a:srgbClr val="56AE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01870" lvl="1" indent="-300935" algn="just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Enter APN for NOVA and start the data session </a:t>
            </a:r>
          </a:p>
          <a:p>
            <a:pPr marL="601870" lvl="1" indent="-300935" algn="just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Get the assigned IP address, gateway and DNS Servers</a:t>
            </a:r>
          </a:p>
          <a:p>
            <a:pPr marL="601870" lvl="1" indent="-300935" algn="just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Configure the Rpi Network Interface (assign the IP and set the default gateway) in order to route internet traffic through wwan0.</a:t>
            </a:r>
          </a:p>
          <a:p>
            <a:pPr marL="601870" lvl="1" indent="-300935" algn="just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Set Network Manager to manage the modem</a:t>
            </a:r>
          </a:p>
          <a:p>
            <a:pPr marL="601870" lvl="1" indent="-300935" algn="just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Create a saved 4G Connection </a:t>
            </a:r>
          </a:p>
          <a:p>
            <a:pPr algn="just">
              <a:lnSpc>
                <a:spcPts val="3847"/>
              </a:lnSpc>
            </a:pPr>
            <a:endParaRPr lang="en-US" sz="278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3847"/>
              </a:lnSpc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42103" y="618908"/>
            <a:ext cx="14925262" cy="61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4G HAT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272" y="1288019"/>
            <a:ext cx="5217751" cy="7710963"/>
          </a:xfrm>
          <a:custGeom>
            <a:avLst/>
            <a:gdLst/>
            <a:ahLst/>
            <a:cxnLst/>
            <a:rect l="l" t="t" r="r" b="b"/>
            <a:pathLst>
              <a:path w="5217751" h="7710963">
                <a:moveTo>
                  <a:pt x="0" y="0"/>
                </a:moveTo>
                <a:lnTo>
                  <a:pt x="5217751" y="0"/>
                </a:lnTo>
                <a:lnTo>
                  <a:pt x="5217751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00990" y="7635540"/>
            <a:ext cx="3368983" cy="2206954"/>
          </a:xfrm>
          <a:custGeom>
            <a:avLst/>
            <a:gdLst/>
            <a:ahLst/>
            <a:cxnLst/>
            <a:rect l="l" t="t" r="r" b="b"/>
            <a:pathLst>
              <a:path w="3368983" h="2206954">
                <a:moveTo>
                  <a:pt x="0" y="0"/>
                </a:moveTo>
                <a:lnTo>
                  <a:pt x="3368983" y="0"/>
                </a:lnTo>
                <a:lnTo>
                  <a:pt x="3368983" y="2206954"/>
                </a:lnTo>
                <a:lnTo>
                  <a:pt x="0" y="220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3994712" y="751214"/>
            <a:ext cx="14925262" cy="61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IMU SENSOR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28080" y="2316392"/>
            <a:ext cx="10452399" cy="4186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0281" lvl="1" indent="-290140" algn="just">
              <a:lnSpc>
                <a:spcPts val="3709"/>
              </a:lnSpc>
              <a:buFont typeface="Arial"/>
              <a:buChar char="•"/>
            </a:pPr>
            <a:r>
              <a:rPr lang="en-US" sz="26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Measuring the acceleration at x ,y ,z axis at a </a:t>
            </a:r>
            <a:r>
              <a:rPr lang="en-US" sz="26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20Hz</a:t>
            </a:r>
            <a:r>
              <a:rPr lang="en-US" sz="26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rate</a:t>
            </a:r>
          </a:p>
          <a:p>
            <a:pPr algn="just">
              <a:lnSpc>
                <a:spcPts val="3709"/>
              </a:lnSpc>
            </a:pPr>
            <a:endParaRPr lang="en-US" sz="268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80281" lvl="1" indent="-290140" algn="just">
              <a:lnSpc>
                <a:spcPts val="3709"/>
              </a:lnSpc>
              <a:buFont typeface="Arial"/>
              <a:buChar char="•"/>
            </a:pPr>
            <a:r>
              <a:rPr lang="en-US" sz="26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Retrieving </a:t>
            </a:r>
            <a:r>
              <a:rPr lang="en-US" sz="26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location</a:t>
            </a:r>
            <a:r>
              <a:rPr lang="en-US" sz="26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6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timestamp</a:t>
            </a:r>
            <a:r>
              <a:rPr lang="en-US" sz="26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6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speed</a:t>
            </a:r>
            <a:r>
              <a:rPr lang="en-US" sz="26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6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altitude </a:t>
            </a:r>
            <a:r>
              <a:rPr lang="en-US" sz="26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from GPS Antenna every 2 seconds and posts it to </a:t>
            </a:r>
            <a:r>
              <a:rPr lang="en-US" sz="26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FIWARE </a:t>
            </a:r>
            <a:r>
              <a:rPr lang="en-US" sz="26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via </a:t>
            </a:r>
            <a:r>
              <a:rPr lang="en-US" sz="26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4G </a:t>
            </a:r>
            <a:r>
              <a:rPr lang="en-US" sz="26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HAT, along with the </a:t>
            </a:r>
            <a:r>
              <a:rPr lang="en-US" sz="26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accumulated </a:t>
            </a:r>
            <a:r>
              <a:rPr lang="en-US" sz="26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acceleration  </a:t>
            </a:r>
            <a:r>
              <a:rPr lang="en-US" sz="26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measurements</a:t>
            </a:r>
            <a:r>
              <a:rPr lang="en-US" sz="26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</a:p>
          <a:p>
            <a:pPr algn="just">
              <a:lnSpc>
                <a:spcPts val="3709"/>
              </a:lnSpc>
            </a:pPr>
            <a:endParaRPr lang="en-US" sz="268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3709"/>
              </a:lnSpc>
            </a:pPr>
            <a:endParaRPr lang="en-US" sz="268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3709"/>
              </a:lnSpc>
            </a:pPr>
            <a:endParaRPr lang="en-US" sz="268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3709"/>
              </a:lnSpc>
            </a:pPr>
            <a:endParaRPr lang="en-US" sz="268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78884" y="4951183"/>
            <a:ext cx="2956917" cy="486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5"/>
              </a:lnSpc>
              <a:spcBef>
                <a:spcPct val="0"/>
              </a:spcBef>
            </a:pPr>
            <a:r>
              <a:rPr lang="en-US" sz="2887" b="1">
                <a:solidFill>
                  <a:srgbClr val="56AEFF"/>
                </a:solidFill>
                <a:latin typeface="DM Sans Bold"/>
                <a:ea typeface="DM Sans Bold"/>
                <a:cs typeface="DM Sans Bold"/>
                <a:sym typeface="DM Sans Bold"/>
              </a:rPr>
              <a:t>Data Processing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76280" y="1607226"/>
            <a:ext cx="2818656" cy="486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5"/>
              </a:lnSpc>
              <a:spcBef>
                <a:spcPct val="0"/>
              </a:spcBef>
            </a:pPr>
            <a:r>
              <a:rPr lang="en-US" sz="2887" b="1">
                <a:solidFill>
                  <a:srgbClr val="56AEFF"/>
                </a:solidFill>
                <a:latin typeface="DM Sans Bold"/>
                <a:ea typeface="DM Sans Bold"/>
                <a:cs typeface="DM Sans Bold"/>
                <a:sym typeface="DM Sans Bold"/>
              </a:rPr>
              <a:t>Data Collecting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28080" y="5516657"/>
            <a:ext cx="10452399" cy="605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0281" lvl="1" indent="-290140" algn="just">
              <a:lnSpc>
                <a:spcPts val="3709"/>
              </a:lnSpc>
              <a:buFont typeface="Arial"/>
              <a:buChar char="•"/>
            </a:pPr>
            <a:r>
              <a:rPr lang="en-US" sz="26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Keep only the z axis data, perform </a:t>
            </a:r>
            <a:r>
              <a:rPr lang="en-US" sz="26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FFT</a:t>
            </a:r>
            <a:r>
              <a:rPr lang="en-US" sz="26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each window of 2 seconds (40 acc_z values)</a:t>
            </a:r>
          </a:p>
          <a:p>
            <a:pPr algn="just">
              <a:lnSpc>
                <a:spcPts val="3709"/>
              </a:lnSpc>
            </a:pPr>
            <a:endParaRPr lang="en-US" sz="268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80281" lvl="1" indent="-290140" algn="just">
              <a:lnSpc>
                <a:spcPts val="3709"/>
              </a:lnSpc>
              <a:buFont typeface="Arial"/>
              <a:buChar char="•"/>
            </a:pPr>
            <a:r>
              <a:rPr lang="en-US" sz="26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Pass through </a:t>
            </a:r>
            <a:r>
              <a:rPr lang="en-US" sz="26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Filter</a:t>
            </a:r>
            <a:r>
              <a:rPr lang="en-US" sz="26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6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keep only</a:t>
            </a:r>
            <a:r>
              <a:rPr lang="en-US" sz="26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the </a:t>
            </a:r>
            <a:r>
              <a:rPr lang="en-US" sz="26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&gt;5 Hz</a:t>
            </a:r>
            <a:r>
              <a:rPr lang="en-US" sz="26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frequencies</a:t>
            </a:r>
          </a:p>
          <a:p>
            <a:pPr algn="just">
              <a:lnSpc>
                <a:spcPts val="3709"/>
              </a:lnSpc>
            </a:pPr>
            <a:endParaRPr lang="en-US" sz="268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80281" lvl="1" indent="-290140" algn="just">
              <a:lnSpc>
                <a:spcPts val="3709"/>
              </a:lnSpc>
              <a:buFont typeface="Arial"/>
              <a:buChar char="•"/>
            </a:pPr>
            <a:r>
              <a:rPr lang="en-US" sz="26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Calculate </a:t>
            </a:r>
            <a:r>
              <a:rPr lang="en-US" sz="26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Roughness Score</a:t>
            </a:r>
            <a:r>
              <a:rPr lang="en-US" sz="26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by summarizing the absolute values </a:t>
            </a:r>
          </a:p>
          <a:p>
            <a:pPr algn="just">
              <a:lnSpc>
                <a:spcPts val="3709"/>
              </a:lnSpc>
            </a:pPr>
            <a:endParaRPr lang="en-US" sz="268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80281" lvl="1" indent="-290140" algn="just">
              <a:lnSpc>
                <a:spcPts val="3709"/>
              </a:lnSpc>
              <a:buFont typeface="Arial"/>
              <a:buChar char="•"/>
            </a:pPr>
            <a:r>
              <a:rPr lang="en-US" sz="26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Edge Processing </a:t>
            </a:r>
            <a:r>
              <a:rPr lang="en-US" sz="2687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can be implemented </a:t>
            </a:r>
          </a:p>
          <a:p>
            <a:pPr algn="just">
              <a:lnSpc>
                <a:spcPts val="3709"/>
              </a:lnSpc>
            </a:pPr>
            <a:endParaRPr lang="en-US" sz="2687">
              <a:solidFill>
                <a:srgbClr val="D9D9D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3709"/>
              </a:lnSpc>
            </a:pPr>
            <a:endParaRPr lang="en-US" sz="2687">
              <a:solidFill>
                <a:srgbClr val="D9D9D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3709"/>
              </a:lnSpc>
            </a:pPr>
            <a:endParaRPr lang="en-US" sz="2687">
              <a:solidFill>
                <a:srgbClr val="D9D9D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3709"/>
              </a:lnSpc>
            </a:pPr>
            <a:endParaRPr lang="en-US" sz="2687">
              <a:solidFill>
                <a:srgbClr val="D9D9D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5050" y="1597323"/>
            <a:ext cx="6037480" cy="7960894"/>
          </a:xfrm>
          <a:custGeom>
            <a:avLst/>
            <a:gdLst/>
            <a:ahLst/>
            <a:cxnLst/>
            <a:rect l="l" t="t" r="r" b="b"/>
            <a:pathLst>
              <a:path w="6037480" h="7960894">
                <a:moveTo>
                  <a:pt x="0" y="0"/>
                </a:moveTo>
                <a:lnTo>
                  <a:pt x="6037481" y="0"/>
                </a:lnTo>
                <a:lnTo>
                  <a:pt x="6037481" y="7960895"/>
                </a:lnTo>
                <a:lnTo>
                  <a:pt x="0" y="7960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8" t="-2378" r="-4198" b="-681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842103" y="751214"/>
            <a:ext cx="14925262" cy="612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3"/>
              </a:lnSpc>
            </a:pPr>
            <a:r>
              <a:rPr lang="en-US" sz="4427" spc="4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CAMERA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41829" y="1549698"/>
            <a:ext cx="10925810" cy="824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87" b="1">
                <a:solidFill>
                  <a:srgbClr val="56AEFF"/>
                </a:solidFill>
                <a:latin typeface="DM Sans Bold"/>
                <a:ea typeface="DM Sans Bold"/>
                <a:cs typeface="DM Sans Bold"/>
                <a:sym typeface="DM Sans Bold"/>
              </a:rPr>
              <a:t>Hardware and Data Collection </a:t>
            </a:r>
          </a:p>
          <a:p>
            <a:pPr algn="ctr">
              <a:lnSpc>
                <a:spcPts val="3847"/>
              </a:lnSpc>
            </a:pPr>
            <a:endParaRPr lang="en-US" sz="2787" b="1">
              <a:solidFill>
                <a:srgbClr val="56AE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01870" lvl="1" indent="-300935" algn="just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Connected the camera via the Camera Serial Interface</a:t>
            </a:r>
          </a:p>
          <a:p>
            <a:pPr marL="601870" lvl="1" indent="-300935" algn="just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IMU on the GPIO pins </a:t>
            </a:r>
          </a:p>
          <a:p>
            <a:pPr marL="601870" lvl="1" indent="-300935" algn="just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4G module, through USB</a:t>
            </a:r>
          </a:p>
          <a:p>
            <a:pPr marL="601870" lvl="1" indent="-300935" algn="just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Implemented </a:t>
            </a: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threads 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 capture an </a:t>
            </a: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image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collect 3-axis </a:t>
            </a: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acceleration 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(IMU), </a:t>
            </a: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GPS 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position (4G module) and post (HTTP) those to the Camera Controller via 4G.</a:t>
            </a:r>
          </a:p>
          <a:p>
            <a:pPr algn="just">
              <a:lnSpc>
                <a:spcPts val="3847"/>
              </a:lnSpc>
            </a:pPr>
            <a:endParaRPr lang="en-US" sz="278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3847"/>
              </a:lnSpc>
            </a:pPr>
            <a:r>
              <a:rPr lang="en-US" sz="2787" b="1">
                <a:solidFill>
                  <a:srgbClr val="56AEFF"/>
                </a:solidFill>
                <a:latin typeface="DM Sans Bold"/>
                <a:ea typeface="DM Sans Bold"/>
                <a:cs typeface="DM Sans Bold"/>
                <a:sym typeface="DM Sans Bold"/>
              </a:rPr>
              <a:t>Camera Controller</a:t>
            </a:r>
          </a:p>
          <a:p>
            <a:pPr algn="ctr">
              <a:lnSpc>
                <a:spcPts val="3847"/>
              </a:lnSpc>
            </a:pPr>
            <a:endParaRPr lang="en-US" sz="2787" b="1">
              <a:solidFill>
                <a:srgbClr val="56AE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01870" lvl="1" indent="-300935" algn="just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Developed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containerize 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and </a:t>
            </a: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hosted 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Camera Controller</a:t>
            </a:r>
          </a:p>
          <a:p>
            <a:pPr marL="601870" lvl="1" indent="-300935" algn="just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Receives the image, extracts the </a:t>
            </a: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metadata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stores the image and its corresponding data</a:t>
            </a:r>
          </a:p>
          <a:p>
            <a:pPr marL="601870" lvl="1" indent="-300935" algn="just">
              <a:lnSpc>
                <a:spcPts val="3847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Provides an</a:t>
            </a:r>
            <a:r>
              <a:rPr lang="en-US" sz="2787">
                <a:solidFill>
                  <a:srgbClr val="9BC9FF"/>
                </a:solidFill>
                <a:latin typeface="DM Sans"/>
                <a:ea typeface="DM Sans"/>
                <a:cs typeface="DM Sans"/>
                <a:sym typeface="DM Sans"/>
              </a:rPr>
              <a:t> API</a:t>
            </a: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that offers access to the images</a:t>
            </a:r>
          </a:p>
          <a:p>
            <a:pPr algn="just">
              <a:lnSpc>
                <a:spcPts val="3847"/>
              </a:lnSpc>
            </a:pPr>
            <a:endParaRPr lang="en-US" sz="278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3847"/>
              </a:lnSpc>
            </a:pPr>
            <a:r>
              <a:rPr lang="en-US" sz="27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1059</Words>
  <Application>Microsoft Office PowerPoint</Application>
  <PresentationFormat>Custom</PresentationFormat>
  <Paragraphs>249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Canva Sans</vt:lpstr>
      <vt:lpstr>Calibri</vt:lpstr>
      <vt:lpstr>DM Sans</vt:lpstr>
      <vt:lpstr>Now Bold</vt:lpstr>
      <vt:lpstr>DM Sans Italics</vt:lpstr>
      <vt:lpstr>Open Sauce</vt:lpstr>
      <vt:lpstr>DM Sans Bold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AutoSense_Final</dc:title>
  <cp:lastModifiedBy>Ελένη Σακελλαρίου</cp:lastModifiedBy>
  <cp:revision>2</cp:revision>
  <dcterms:created xsi:type="dcterms:W3CDTF">2006-08-16T00:00:00Z</dcterms:created>
  <dcterms:modified xsi:type="dcterms:W3CDTF">2025-02-13T19:19:39Z</dcterms:modified>
  <dc:identifier>DAGey4L2Frc</dc:identifier>
</cp:coreProperties>
</file>